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2" r:id="rId2"/>
    <p:sldId id="264" r:id="rId3"/>
    <p:sldId id="265" r:id="rId4"/>
    <p:sldId id="256" r:id="rId5"/>
    <p:sldId id="260" r:id="rId6"/>
    <p:sldId id="261" r:id="rId7"/>
  </p:sldIdLst>
  <p:sldSz cx="6858000" cy="9144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24" autoAdjust="0"/>
    <p:restoredTop sz="93699" autoAdjust="0"/>
  </p:normalViewPr>
  <p:slideViewPr>
    <p:cSldViewPr>
      <p:cViewPr>
        <p:scale>
          <a:sx n="48" d="100"/>
          <a:sy n="48" d="100"/>
        </p:scale>
        <p:origin x="2432" y="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r">
              <a:defRPr sz="1300"/>
            </a:lvl1pPr>
          </a:lstStyle>
          <a:p>
            <a:fld id="{A19F5710-FE90-4C85-8278-4E167F1649C0}" type="datetimeFigureOut">
              <a:rPr kumimoji="1" lang="ja-JP" altLang="en-US" smtClean="0"/>
              <a:t>2019/6/15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5" tIns="48303" rIns="96605" bIns="48303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4"/>
          </a:xfrm>
          <a:prstGeom prst="rect">
            <a:avLst/>
          </a:prstGeom>
        </p:spPr>
        <p:txBody>
          <a:bodyPr vert="horz" lIns="96605" tIns="48303" rIns="96605" bIns="483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r">
              <a:defRPr sz="1300"/>
            </a:lvl1pPr>
          </a:lstStyle>
          <a:p>
            <a:fld id="{676C634A-507E-49DA-9FD6-DBAE396C7C6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249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C634A-507E-49DA-9FD6-DBAE396C7C61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225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C634A-507E-49DA-9FD6-DBAE396C7C61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225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Ｖ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C634A-507E-49DA-9FD6-DBAE396C7C61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5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C634A-507E-49DA-9FD6-DBAE396C7C61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5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782-CEA6-4EB6-BCAA-148794BB1AE4}" type="datetimeFigureOut">
              <a:rPr kumimoji="1" lang="ja-JP" altLang="en-US" smtClean="0"/>
              <a:t>2019/6/15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6DA-F9A5-4A90-93B7-ADEC9F33952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406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782-CEA6-4EB6-BCAA-148794BB1AE4}" type="datetimeFigureOut">
              <a:rPr kumimoji="1" lang="ja-JP" altLang="en-US" smtClean="0"/>
              <a:t>2019/6/15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6DA-F9A5-4A90-93B7-ADEC9F33952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018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782-CEA6-4EB6-BCAA-148794BB1AE4}" type="datetimeFigureOut">
              <a:rPr kumimoji="1" lang="ja-JP" altLang="en-US" smtClean="0"/>
              <a:t>2019/6/15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6DA-F9A5-4A90-93B7-ADEC9F33952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078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782-CEA6-4EB6-BCAA-148794BB1AE4}" type="datetimeFigureOut">
              <a:rPr kumimoji="1" lang="ja-JP" altLang="en-US" smtClean="0"/>
              <a:t>2019/6/15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6DA-F9A5-4A90-93B7-ADEC9F33952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505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782-CEA6-4EB6-BCAA-148794BB1AE4}" type="datetimeFigureOut">
              <a:rPr kumimoji="1" lang="ja-JP" altLang="en-US" smtClean="0"/>
              <a:t>2019/6/15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6DA-F9A5-4A90-93B7-ADEC9F33952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314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782-CEA6-4EB6-BCAA-148794BB1AE4}" type="datetimeFigureOut">
              <a:rPr kumimoji="1" lang="ja-JP" altLang="en-US" smtClean="0"/>
              <a:t>2019/6/15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6DA-F9A5-4A90-93B7-ADEC9F33952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806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782-CEA6-4EB6-BCAA-148794BB1AE4}" type="datetimeFigureOut">
              <a:rPr kumimoji="1" lang="ja-JP" altLang="en-US" smtClean="0"/>
              <a:t>2019/6/15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6DA-F9A5-4A90-93B7-ADEC9F33952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532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782-CEA6-4EB6-BCAA-148794BB1AE4}" type="datetimeFigureOut">
              <a:rPr kumimoji="1" lang="ja-JP" altLang="en-US" smtClean="0"/>
              <a:t>2019/6/15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6DA-F9A5-4A90-93B7-ADEC9F33952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207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782-CEA6-4EB6-BCAA-148794BB1AE4}" type="datetimeFigureOut">
              <a:rPr kumimoji="1" lang="ja-JP" altLang="en-US" smtClean="0"/>
              <a:t>2019/6/15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6DA-F9A5-4A90-93B7-ADEC9F33952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165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782-CEA6-4EB6-BCAA-148794BB1AE4}" type="datetimeFigureOut">
              <a:rPr kumimoji="1" lang="ja-JP" altLang="en-US" smtClean="0"/>
              <a:t>2019/6/15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6DA-F9A5-4A90-93B7-ADEC9F33952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403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782-CEA6-4EB6-BCAA-148794BB1AE4}" type="datetimeFigureOut">
              <a:rPr kumimoji="1" lang="ja-JP" altLang="en-US" smtClean="0"/>
              <a:t>2019/6/15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6DA-F9A5-4A90-93B7-ADEC9F33952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490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76782-CEA6-4EB6-BCAA-148794BB1AE4}" type="datetimeFigureOut">
              <a:rPr kumimoji="1" lang="ja-JP" altLang="en-US" smtClean="0"/>
              <a:t>2019/6/15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76DA-F9A5-4A90-93B7-ADEC9F33952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6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urimoto@shinkyu.co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urimoto@shinkyu.co.j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sweetsguide.jp/shop/4263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kurimoto@shinkyu.co.jp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hyperlink" Target="tel:03-6459-272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4725144" y="114679"/>
            <a:ext cx="1927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dirty="0">
                <a:latin typeface="+mn-ea"/>
              </a:rPr>
              <a:t>株式会社</a:t>
            </a:r>
            <a:r>
              <a:rPr lang="en-US" altLang="ja-JP" sz="1100" dirty="0" err="1">
                <a:latin typeface="+mn-ea"/>
              </a:rPr>
              <a:t>ITi</a:t>
            </a:r>
            <a:r>
              <a:rPr lang="ja-JP" altLang="en-US" sz="1100" dirty="0">
                <a:latin typeface="+mn-ea"/>
              </a:rPr>
              <a:t>　グラン治療院</a:t>
            </a:r>
            <a:endParaRPr lang="en-US" altLang="ja-JP" sz="1100" dirty="0">
              <a:latin typeface="+mn-ea"/>
            </a:endParaRPr>
          </a:p>
          <a:p>
            <a:pPr algn="r"/>
            <a:r>
              <a:rPr lang="en-US" altLang="ja-JP" sz="1100" dirty="0">
                <a:latin typeface="+mn-ea"/>
              </a:rPr>
              <a:t>2019</a:t>
            </a:r>
            <a:r>
              <a:rPr lang="ja-JP" altLang="en-US" sz="1100" dirty="0">
                <a:latin typeface="+mn-ea"/>
              </a:rPr>
              <a:t>年</a:t>
            </a:r>
            <a:r>
              <a:rPr lang="en-US" altLang="ja-JP" sz="1100" dirty="0">
                <a:latin typeface="+mn-ea"/>
              </a:rPr>
              <a:t>6</a:t>
            </a:r>
            <a:r>
              <a:rPr lang="ja-JP" altLang="en-US" sz="1100" dirty="0">
                <a:latin typeface="+mn-ea"/>
              </a:rPr>
              <a:t>月吉日</a:t>
            </a:r>
            <a:endParaRPr lang="en-US" altLang="ja-JP" sz="1100" dirty="0">
              <a:latin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317EBC8-1DDB-48C5-BB64-B7FBC967721C}"/>
              </a:ext>
            </a:extLst>
          </p:cNvPr>
          <p:cNvSpPr txBox="1"/>
          <p:nvPr/>
        </p:nvSpPr>
        <p:spPr>
          <a:xfrm>
            <a:off x="779166" y="7982880"/>
            <a:ext cx="5299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+mn-ea"/>
              </a:rPr>
              <a:t>株式会社</a:t>
            </a:r>
            <a:r>
              <a:rPr lang="en-US" altLang="ja-JP" sz="1200" dirty="0" err="1">
                <a:latin typeface="+mn-ea"/>
              </a:rPr>
              <a:t>ITi</a:t>
            </a:r>
            <a:r>
              <a:rPr lang="ja-JP" altLang="en-US" sz="1200" dirty="0">
                <a:latin typeface="+mn-ea"/>
              </a:rPr>
              <a:t>　　グラン治療院　　担当：栗本</a:t>
            </a:r>
            <a:endParaRPr lang="en-US" altLang="ja-JP" sz="1200" dirty="0">
              <a:latin typeface="+mn-ea"/>
            </a:endParaRPr>
          </a:p>
          <a:p>
            <a:pPr algn="ctr"/>
            <a:r>
              <a:rPr lang="ja-JP" altLang="en-US" sz="1200" dirty="0">
                <a:latin typeface="+mn-ea"/>
              </a:rPr>
              <a:t>〒</a:t>
            </a:r>
            <a:r>
              <a:rPr lang="en-US" altLang="ja-JP" sz="1200" dirty="0">
                <a:latin typeface="+mn-ea"/>
              </a:rPr>
              <a:t>150-0001</a:t>
            </a:r>
            <a:r>
              <a:rPr lang="ja-JP" altLang="en-US" sz="1200" dirty="0">
                <a:latin typeface="+mn-ea"/>
              </a:rPr>
              <a:t>　　東京都渋谷区神宮前</a:t>
            </a:r>
            <a:r>
              <a:rPr lang="en-US" altLang="ja-JP" sz="1200" dirty="0">
                <a:latin typeface="+mn-ea"/>
              </a:rPr>
              <a:t>4-4-7</a:t>
            </a:r>
            <a:r>
              <a:rPr lang="ja-JP" altLang="en-US" sz="1200" dirty="0">
                <a:latin typeface="+mn-ea"/>
              </a:rPr>
              <a:t>　　長塚ビル</a:t>
            </a:r>
            <a:r>
              <a:rPr lang="en-US" altLang="ja-JP" sz="1200" dirty="0">
                <a:latin typeface="+mn-ea"/>
              </a:rPr>
              <a:t>2F</a:t>
            </a:r>
          </a:p>
          <a:p>
            <a:pPr algn="ctr"/>
            <a:r>
              <a:rPr lang="en-US" altLang="ja-JP" sz="1200" dirty="0">
                <a:latin typeface="+mn-ea"/>
              </a:rPr>
              <a:t>TEL</a:t>
            </a:r>
            <a:r>
              <a:rPr lang="ja-JP" altLang="en-US" sz="1200" dirty="0">
                <a:latin typeface="+mn-ea"/>
              </a:rPr>
              <a:t>：</a:t>
            </a:r>
            <a:r>
              <a:rPr lang="en-US" altLang="ja-JP" sz="1200" dirty="0">
                <a:latin typeface="+mn-ea"/>
              </a:rPr>
              <a:t>03-6459-2725</a:t>
            </a:r>
            <a:r>
              <a:rPr lang="ja-JP" altLang="en-US" sz="1200" dirty="0">
                <a:latin typeface="+mn-ea"/>
              </a:rPr>
              <a:t> </a:t>
            </a:r>
            <a:r>
              <a:rPr lang="en-US" altLang="ja-JP" sz="1200" dirty="0">
                <a:latin typeface="+mn-ea"/>
              </a:rPr>
              <a:t>/</a:t>
            </a:r>
            <a:r>
              <a:rPr lang="ja-JP" altLang="en-US" sz="1200" dirty="0">
                <a:latin typeface="+mn-ea"/>
              </a:rPr>
              <a:t> </a:t>
            </a:r>
            <a:r>
              <a:rPr lang="en-US" altLang="ja-JP" sz="1200" dirty="0">
                <a:latin typeface="+mn-ea"/>
              </a:rPr>
              <a:t>FAX</a:t>
            </a:r>
            <a:r>
              <a:rPr lang="ja-JP" altLang="en-US" sz="1200" dirty="0">
                <a:latin typeface="+mn-ea"/>
              </a:rPr>
              <a:t>：</a:t>
            </a:r>
            <a:r>
              <a:rPr lang="en-US" altLang="ja-JP" sz="1200" dirty="0">
                <a:latin typeface="+mn-ea"/>
              </a:rPr>
              <a:t>03-6459-2925</a:t>
            </a:r>
          </a:p>
          <a:p>
            <a:pPr algn="ctr"/>
            <a:r>
              <a:rPr lang="en-US" altLang="ja-JP" sz="1200" dirty="0">
                <a:latin typeface="+mn-ea"/>
              </a:rPr>
              <a:t>E-Mail</a:t>
            </a:r>
            <a:r>
              <a:rPr lang="ja-JP" altLang="en-US" sz="1200" dirty="0">
                <a:latin typeface="+mn-ea"/>
              </a:rPr>
              <a:t>：</a:t>
            </a:r>
            <a:r>
              <a:rPr lang="en-US" altLang="ja-JP" sz="1200" dirty="0">
                <a:latin typeface="+mn-ea"/>
                <a:hlinkClick r:id="rId3"/>
              </a:rPr>
              <a:t>kurimoto@shinkyu.co.jp</a:t>
            </a:r>
            <a:r>
              <a:rPr lang="ja-JP" altLang="en-US" sz="1200" dirty="0">
                <a:latin typeface="+mn-ea"/>
              </a:rPr>
              <a:t>　　　</a:t>
            </a:r>
            <a:r>
              <a:rPr lang="en-US" altLang="ja-JP" sz="1200" dirty="0">
                <a:latin typeface="+mn-ea"/>
              </a:rPr>
              <a:t>URL</a:t>
            </a:r>
            <a:r>
              <a:rPr lang="ja-JP" altLang="en-US" sz="1200" dirty="0">
                <a:latin typeface="+mn-ea"/>
              </a:rPr>
              <a:t>：</a:t>
            </a:r>
            <a:r>
              <a:rPr lang="en-US" altLang="ja-JP" sz="1200" dirty="0">
                <a:latin typeface="+mn-ea"/>
              </a:rPr>
              <a:t>http://www.biyoshinkyu.net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4380" y="74294"/>
            <a:ext cx="1619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u="sng" dirty="0">
                <a:latin typeface="+mn-ea"/>
              </a:rPr>
              <a:t>報道関係者各位</a:t>
            </a:r>
            <a:endParaRPr lang="en-US" altLang="ja-JP" sz="1100" u="sng" dirty="0">
              <a:latin typeface="+mn-ea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CE9F007-A1E4-44B4-BCBA-47AA1A78AC6E}"/>
              </a:ext>
            </a:extLst>
          </p:cNvPr>
          <p:cNvSpPr/>
          <p:nvPr/>
        </p:nvSpPr>
        <p:spPr>
          <a:xfrm>
            <a:off x="182562" y="611560"/>
            <a:ext cx="6492875" cy="1178980"/>
          </a:xfrm>
          <a:prstGeom prst="rect">
            <a:avLst/>
          </a:prstGeom>
          <a:noFill/>
          <a:ln w="857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5F3F1CA-44C2-4B05-A1F3-408AAF8DAB5B}"/>
              </a:ext>
            </a:extLst>
          </p:cNvPr>
          <p:cNvSpPr/>
          <p:nvPr/>
        </p:nvSpPr>
        <p:spPr>
          <a:xfrm>
            <a:off x="182562" y="7892752"/>
            <a:ext cx="6492875" cy="999728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4E1CAE-E67A-4ADB-B21C-D9CB88D36703}"/>
              </a:ext>
            </a:extLst>
          </p:cNvPr>
          <p:cNvSpPr txBox="1"/>
          <p:nvPr/>
        </p:nvSpPr>
        <p:spPr>
          <a:xfrm>
            <a:off x="1736811" y="7524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―</a:t>
            </a:r>
            <a:r>
              <a:rPr lang="ja-JP" altLang="en-US" dirty="0">
                <a:latin typeface="+mn-ea"/>
              </a:rPr>
              <a:t>報道関係者様のお問合せ先</a:t>
            </a:r>
            <a:r>
              <a:rPr lang="en-US" altLang="ja-JP" dirty="0">
                <a:latin typeface="+mn-ea"/>
              </a:rPr>
              <a:t>―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1E6A6F-7F29-4490-BE7F-91E40580AFEA}"/>
              </a:ext>
            </a:extLst>
          </p:cNvPr>
          <p:cNvSpPr txBox="1"/>
          <p:nvPr/>
        </p:nvSpPr>
        <p:spPr>
          <a:xfrm>
            <a:off x="332656" y="657064"/>
            <a:ext cx="62646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温活！冷え改善！</a:t>
            </a:r>
            <a:endParaRPr kumimoji="1" lang="en-US" altLang="ja-JP" sz="1400" dirty="0"/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</a:rPr>
              <a:t>世界初！鍼灸師考案“食べるお灸”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algn="ctr"/>
            <a:r>
              <a:rPr lang="ja-JP" altLang="en-US" sz="1400" dirty="0"/>
              <a:t>～お灸のように体をあたためるスイーツ～</a:t>
            </a:r>
            <a:endParaRPr lang="en-US" altLang="ja-JP" sz="1400" dirty="0"/>
          </a:p>
          <a:p>
            <a:pPr algn="ctr"/>
            <a:r>
              <a:rPr lang="ja-JP" altLang="en-US" sz="1400" dirty="0"/>
              <a:t>全国で販売開始！</a:t>
            </a:r>
            <a:endParaRPr kumimoji="1" lang="ja-JP" altLang="en-US" sz="1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E4CE860-9F68-453F-92C1-664EE81DC3F2}"/>
              </a:ext>
            </a:extLst>
          </p:cNvPr>
          <p:cNvSpPr txBox="1"/>
          <p:nvPr/>
        </p:nvSpPr>
        <p:spPr>
          <a:xfrm>
            <a:off x="194020" y="1868025"/>
            <a:ext cx="646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+mn-ea"/>
              </a:rPr>
              <a:t>グラン治療院</a:t>
            </a:r>
            <a:r>
              <a:rPr kumimoji="1" lang="en-US" altLang="ja-JP" sz="1200" dirty="0">
                <a:latin typeface="+mn-ea"/>
              </a:rPr>
              <a:t>【</a:t>
            </a:r>
            <a:r>
              <a:rPr kumimoji="1" lang="ja-JP" altLang="en-US" sz="1200" dirty="0">
                <a:latin typeface="+mn-ea"/>
              </a:rPr>
              <a:t>東京院：東京都渋谷区</a:t>
            </a:r>
            <a:r>
              <a:rPr kumimoji="1" lang="en-US" altLang="ja-JP" sz="1200" dirty="0">
                <a:latin typeface="+mn-ea"/>
              </a:rPr>
              <a:t>】</a:t>
            </a:r>
            <a:r>
              <a:rPr kumimoji="1" lang="ja-JP" altLang="en-US" sz="1200" dirty="0">
                <a:latin typeface="+mn-ea"/>
              </a:rPr>
              <a:t>では、和菓子屋松右衛門（まつえもん）とコラボし、食べるお灸のスイーツ</a:t>
            </a:r>
            <a:r>
              <a:rPr kumimoji="1" lang="en-US" altLang="ja-JP" sz="1200" dirty="0">
                <a:latin typeface="+mn-ea"/>
              </a:rPr>
              <a:t>『</a:t>
            </a:r>
            <a:r>
              <a:rPr kumimoji="1" lang="ja-JP" altLang="en-US" sz="1200" dirty="0">
                <a:latin typeface="+mn-ea"/>
              </a:rPr>
              <a:t>よも</a:t>
            </a:r>
            <a:r>
              <a:rPr kumimoji="1" lang="ja-JP" altLang="en-US" sz="1200" dirty="0" err="1">
                <a:latin typeface="+mn-ea"/>
              </a:rPr>
              <a:t>ぎと</a:t>
            </a:r>
            <a:r>
              <a:rPr kumimoji="1" lang="ja-JP" altLang="en-US" sz="1200" dirty="0">
                <a:latin typeface="+mn-ea"/>
              </a:rPr>
              <a:t>あずきのムース</a:t>
            </a:r>
            <a:r>
              <a:rPr kumimoji="1" lang="en-US" altLang="ja-JP" sz="1200" dirty="0">
                <a:latin typeface="+mn-ea"/>
              </a:rPr>
              <a:t>』</a:t>
            </a:r>
            <a:r>
              <a:rPr kumimoji="1" lang="ja-JP" altLang="en-US" sz="1200" dirty="0">
                <a:latin typeface="+mn-ea"/>
              </a:rPr>
              <a:t>を開発した。</a:t>
            </a:r>
            <a:endParaRPr kumimoji="1"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グラン治療院東京院、和菓子屋松衛門他、全国の鍼灸院やエステサロン、ネットにて販売を開始。</a:t>
            </a:r>
            <a:endParaRPr lang="en-US" altLang="ja-JP" sz="1200" dirty="0">
              <a:latin typeface="+mn-ea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5876CDB-2830-47EF-9DEC-12505053FF42}"/>
              </a:ext>
            </a:extLst>
          </p:cNvPr>
          <p:cNvSpPr/>
          <p:nvPr/>
        </p:nvSpPr>
        <p:spPr>
          <a:xfrm>
            <a:off x="88924" y="4998825"/>
            <a:ext cx="6675438" cy="25255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8009A5F-1EF2-40A7-87F9-FA12D31A6F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5" b="9362"/>
          <a:stretch/>
        </p:blipFill>
        <p:spPr>
          <a:xfrm>
            <a:off x="1066427" y="2555776"/>
            <a:ext cx="4725144" cy="235382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B557F4D-7BD4-4813-913E-C1290EC55C04}"/>
              </a:ext>
            </a:extLst>
          </p:cNvPr>
          <p:cNvSpPr/>
          <p:nvPr/>
        </p:nvSpPr>
        <p:spPr>
          <a:xfrm>
            <a:off x="159859" y="5129592"/>
            <a:ext cx="6543535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/>
              <a:t>不眠、だるさ、食欲不振、手足の冷え、生理不順。夏になるとこんな症状に悩まされる方が増えてきます。</a:t>
            </a:r>
            <a:endParaRPr lang="en-US" altLang="ja-JP" sz="1050" dirty="0"/>
          </a:p>
          <a:p>
            <a:r>
              <a:rPr lang="ja-JP" altLang="en-US" sz="1050" dirty="0"/>
              <a:t>その原因の1つに冷えがあります。</a:t>
            </a:r>
          </a:p>
          <a:p>
            <a:endParaRPr lang="ja-JP" altLang="en-US" sz="500" dirty="0"/>
          </a:p>
          <a:p>
            <a:r>
              <a:rPr lang="ja-JP" altLang="en-US" sz="1050" dirty="0"/>
              <a:t>冬は意識して体を温めようとしますが、夏は薄手のワンピースや裸足にサンダルなど、冷えやすい格好で過ごすことが多くなり、また特に女性は、男性よりも筋肉量が少ないため熱を生み出す力が弱く、冷えてしまいやすいのです。</a:t>
            </a:r>
            <a:endParaRPr lang="en-US" altLang="ja-JP" sz="1050" dirty="0"/>
          </a:p>
          <a:p>
            <a:endParaRPr lang="ja-JP" altLang="en-US" sz="500" dirty="0"/>
          </a:p>
          <a:p>
            <a:r>
              <a:rPr lang="ja-JP" altLang="en-US" sz="1050" dirty="0"/>
              <a:t>日本人の平均体温は、60年前に比べて約0.7℃下がってきているというデータがあります。（参考資料）さらにエアコンが普及した今、夏でも冷えを起こしやすい環境になってきています。</a:t>
            </a:r>
            <a:endParaRPr lang="en-US" altLang="ja-JP" sz="1050" dirty="0"/>
          </a:p>
          <a:p>
            <a:endParaRPr lang="ja-JP" altLang="en-US" sz="500" dirty="0"/>
          </a:p>
          <a:p>
            <a:r>
              <a:rPr lang="ja-JP" altLang="en-US" sz="1050" dirty="0"/>
              <a:t>冷えをそのままにしておくと、自律神経の乱れや生活習慣病、さらにはガンを引き起こすことにもつながります。この”本当は怖い夏の冷え”と戦うために開発されたものが、食べるお灸～よも</a:t>
            </a:r>
            <a:r>
              <a:rPr lang="ja-JP" altLang="en-US" sz="1050" dirty="0" err="1"/>
              <a:t>ぎと</a:t>
            </a:r>
            <a:r>
              <a:rPr lang="ja-JP" altLang="en-US" sz="1050" dirty="0"/>
              <a:t>あずきのムース～です。</a:t>
            </a:r>
          </a:p>
          <a:p>
            <a:r>
              <a:rPr lang="ja-JP" altLang="en-US" sz="1050" dirty="0"/>
              <a:t>これは健康のプロの鍼灸師と、美味しさのプロの和菓子職人がタッグを組んで開発したスイーツです。</a:t>
            </a:r>
          </a:p>
          <a:p>
            <a:endParaRPr lang="ja-JP" altLang="en-US" sz="500" dirty="0"/>
          </a:p>
          <a:p>
            <a:r>
              <a:rPr lang="ja-JP" altLang="en-US" sz="1050" dirty="0"/>
              <a:t>2019年7月、松右衛門（東京都文京区）、グラン治療院東京院（東京都渋谷区）他、全国の鍼灸院、エステサロン等にて販売を開始します。</a:t>
            </a:r>
          </a:p>
        </p:txBody>
      </p:sp>
    </p:spTree>
    <p:extLst>
      <p:ext uri="{BB962C8B-B14F-4D97-AF65-F5344CB8AC3E}">
        <p14:creationId xmlns:p14="http://schemas.microsoft.com/office/powerpoint/2010/main" val="183662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3A55A5F-D1F7-4C49-BC4B-19308617E2F5}"/>
              </a:ext>
            </a:extLst>
          </p:cNvPr>
          <p:cNvSpPr txBox="1"/>
          <p:nvPr/>
        </p:nvSpPr>
        <p:spPr>
          <a:xfrm>
            <a:off x="779166" y="7982880"/>
            <a:ext cx="5299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+mn-ea"/>
              </a:rPr>
              <a:t>株式会社</a:t>
            </a:r>
            <a:r>
              <a:rPr lang="en-US" altLang="ja-JP" sz="1200" dirty="0" err="1">
                <a:latin typeface="+mn-ea"/>
              </a:rPr>
              <a:t>ITi</a:t>
            </a:r>
            <a:r>
              <a:rPr lang="ja-JP" altLang="en-US" sz="1200" dirty="0">
                <a:latin typeface="+mn-ea"/>
              </a:rPr>
              <a:t>　　グラン治療院　　担当：栗本</a:t>
            </a:r>
            <a:endParaRPr lang="en-US" altLang="ja-JP" sz="1200" dirty="0">
              <a:latin typeface="+mn-ea"/>
            </a:endParaRPr>
          </a:p>
          <a:p>
            <a:pPr algn="ctr"/>
            <a:r>
              <a:rPr lang="ja-JP" altLang="en-US" sz="1200" dirty="0">
                <a:latin typeface="+mn-ea"/>
              </a:rPr>
              <a:t>〒</a:t>
            </a:r>
            <a:r>
              <a:rPr lang="en-US" altLang="ja-JP" sz="1200" dirty="0">
                <a:latin typeface="+mn-ea"/>
              </a:rPr>
              <a:t>150-0001</a:t>
            </a:r>
            <a:r>
              <a:rPr lang="ja-JP" altLang="en-US" sz="1200" dirty="0">
                <a:latin typeface="+mn-ea"/>
              </a:rPr>
              <a:t>　　東京都渋谷区神宮前</a:t>
            </a:r>
            <a:r>
              <a:rPr lang="en-US" altLang="ja-JP" sz="1200" dirty="0">
                <a:latin typeface="+mn-ea"/>
              </a:rPr>
              <a:t>4-4-7</a:t>
            </a:r>
            <a:r>
              <a:rPr lang="ja-JP" altLang="en-US" sz="1200" dirty="0">
                <a:latin typeface="+mn-ea"/>
              </a:rPr>
              <a:t>　　長塚ビル</a:t>
            </a:r>
            <a:r>
              <a:rPr lang="en-US" altLang="ja-JP" sz="1200" dirty="0">
                <a:latin typeface="+mn-ea"/>
              </a:rPr>
              <a:t>2F</a:t>
            </a:r>
          </a:p>
          <a:p>
            <a:pPr algn="ctr"/>
            <a:r>
              <a:rPr lang="en-US" altLang="ja-JP" sz="1200" dirty="0">
                <a:latin typeface="+mn-ea"/>
              </a:rPr>
              <a:t>TEL</a:t>
            </a:r>
            <a:r>
              <a:rPr lang="ja-JP" altLang="en-US" sz="1200" dirty="0">
                <a:latin typeface="+mn-ea"/>
              </a:rPr>
              <a:t>：</a:t>
            </a:r>
            <a:r>
              <a:rPr lang="en-US" altLang="ja-JP" sz="1200" dirty="0">
                <a:latin typeface="+mn-ea"/>
              </a:rPr>
              <a:t>03-6459-2725</a:t>
            </a:r>
            <a:r>
              <a:rPr lang="ja-JP" altLang="en-US" sz="1200" dirty="0">
                <a:latin typeface="+mn-ea"/>
              </a:rPr>
              <a:t> </a:t>
            </a:r>
            <a:r>
              <a:rPr lang="en-US" altLang="ja-JP" sz="1200" dirty="0">
                <a:latin typeface="+mn-ea"/>
              </a:rPr>
              <a:t>/</a:t>
            </a:r>
            <a:r>
              <a:rPr lang="ja-JP" altLang="en-US" sz="1200" dirty="0">
                <a:latin typeface="+mn-ea"/>
              </a:rPr>
              <a:t> </a:t>
            </a:r>
            <a:r>
              <a:rPr lang="en-US" altLang="ja-JP" sz="1200" dirty="0">
                <a:latin typeface="+mn-ea"/>
              </a:rPr>
              <a:t>FAX</a:t>
            </a:r>
            <a:r>
              <a:rPr lang="ja-JP" altLang="en-US" sz="1200" dirty="0">
                <a:latin typeface="+mn-ea"/>
              </a:rPr>
              <a:t>：</a:t>
            </a:r>
            <a:r>
              <a:rPr lang="en-US" altLang="ja-JP" sz="1200" dirty="0">
                <a:latin typeface="+mn-ea"/>
              </a:rPr>
              <a:t>03-6459-2925</a:t>
            </a:r>
          </a:p>
          <a:p>
            <a:pPr algn="ctr"/>
            <a:r>
              <a:rPr lang="en-US" altLang="ja-JP" sz="1200" dirty="0">
                <a:latin typeface="+mn-ea"/>
              </a:rPr>
              <a:t>E-Mail</a:t>
            </a:r>
            <a:r>
              <a:rPr lang="ja-JP" altLang="en-US" sz="1200" dirty="0">
                <a:latin typeface="+mn-ea"/>
              </a:rPr>
              <a:t>：</a:t>
            </a:r>
            <a:r>
              <a:rPr lang="en-US" altLang="ja-JP" sz="1200" dirty="0">
                <a:latin typeface="+mn-ea"/>
                <a:hlinkClick r:id="rId2"/>
              </a:rPr>
              <a:t>kurimoto@shinkyu.co.jp</a:t>
            </a:r>
            <a:r>
              <a:rPr lang="ja-JP" altLang="en-US" sz="1200" dirty="0">
                <a:latin typeface="+mn-ea"/>
              </a:rPr>
              <a:t>　　　</a:t>
            </a:r>
            <a:r>
              <a:rPr lang="en-US" altLang="ja-JP" sz="1200" dirty="0">
                <a:latin typeface="+mn-ea"/>
              </a:rPr>
              <a:t>URL</a:t>
            </a:r>
            <a:r>
              <a:rPr lang="ja-JP" altLang="en-US" sz="1200" dirty="0">
                <a:latin typeface="+mn-ea"/>
              </a:rPr>
              <a:t>：</a:t>
            </a:r>
            <a:r>
              <a:rPr lang="en-US" altLang="ja-JP" sz="1200" dirty="0">
                <a:latin typeface="+mn-ea"/>
              </a:rPr>
              <a:t>http://www.biyoshinkyu.net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826343-209E-4932-9366-178A10CC4A1D}"/>
              </a:ext>
            </a:extLst>
          </p:cNvPr>
          <p:cNvSpPr/>
          <p:nvPr/>
        </p:nvSpPr>
        <p:spPr>
          <a:xfrm>
            <a:off x="182562" y="7892752"/>
            <a:ext cx="6492875" cy="999728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60B777-6F15-40FB-AD79-1EC9D76D0D4A}"/>
              </a:ext>
            </a:extLst>
          </p:cNvPr>
          <p:cNvSpPr txBox="1"/>
          <p:nvPr/>
        </p:nvSpPr>
        <p:spPr>
          <a:xfrm>
            <a:off x="1736811" y="7524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―</a:t>
            </a:r>
            <a:r>
              <a:rPr lang="ja-JP" altLang="en-US" dirty="0">
                <a:latin typeface="+mn-ea"/>
              </a:rPr>
              <a:t>報道関係者様のお問合せ先</a:t>
            </a:r>
            <a:r>
              <a:rPr lang="en-US" altLang="ja-JP" dirty="0">
                <a:latin typeface="+mn-ea"/>
              </a:rPr>
              <a:t>―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17A9499-71DA-42D0-8270-3090BEE446D0}"/>
              </a:ext>
            </a:extLst>
          </p:cNvPr>
          <p:cNvSpPr/>
          <p:nvPr/>
        </p:nvSpPr>
        <p:spPr>
          <a:xfrm>
            <a:off x="188640" y="683568"/>
            <a:ext cx="372633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/>
              <a:t>【</a:t>
            </a:r>
            <a:r>
              <a:rPr lang="ja-JP" altLang="en-US" sz="1200" b="1" dirty="0"/>
              <a:t>グラン治療院東京　店舗情報</a:t>
            </a:r>
            <a:r>
              <a:rPr lang="en-US" altLang="ja-JP" sz="1200" b="1" dirty="0"/>
              <a:t>】</a:t>
            </a:r>
          </a:p>
          <a:p>
            <a:endParaRPr lang="en-US" altLang="ja-JP" sz="500" dirty="0"/>
          </a:p>
        </p:txBody>
      </p:sp>
      <p:pic>
        <p:nvPicPr>
          <p:cNvPr id="12" name="Picture 3" descr="E:\7 鍼灸\5 写真\店舗　内観　外観　写真\20160918 新フロア 写真\美容鍼灸のグラン治療院.jpg">
            <a:extLst>
              <a:ext uri="{FF2B5EF4-FFF2-40B4-BE49-F238E27FC236}">
                <a16:creationId xmlns:a16="http://schemas.microsoft.com/office/drawing/2014/main" id="{4E96E769-788A-4CC1-A905-255FE4ABB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7" y="988957"/>
            <a:ext cx="2779386" cy="18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45EBF6C-3438-4ABA-BD3D-B6A7370344F3}"/>
              </a:ext>
            </a:extLst>
          </p:cNvPr>
          <p:cNvSpPr/>
          <p:nvPr/>
        </p:nvSpPr>
        <p:spPr>
          <a:xfrm>
            <a:off x="3132276" y="967244"/>
            <a:ext cx="3513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dirty="0">
                <a:latin typeface="+mn-ea"/>
              </a:rPr>
              <a:t>所在地</a:t>
            </a:r>
            <a:r>
              <a:rPr lang="en-US" altLang="ja-JP" sz="1200" dirty="0">
                <a:latin typeface="+mn-ea"/>
              </a:rPr>
              <a:t>	</a:t>
            </a:r>
            <a:r>
              <a:rPr lang="ja-JP" altLang="ja-JP" sz="1200" dirty="0">
                <a:latin typeface="+mn-ea"/>
              </a:rPr>
              <a:t>：東京都</a:t>
            </a:r>
            <a:r>
              <a:rPr lang="ja-JP" altLang="en-US" sz="1200" dirty="0">
                <a:latin typeface="+mn-ea"/>
              </a:rPr>
              <a:t>渋谷区神宮前</a:t>
            </a:r>
            <a:r>
              <a:rPr lang="en-US" altLang="ja-JP" sz="1200" dirty="0">
                <a:latin typeface="+mn-ea"/>
              </a:rPr>
              <a:t>4-4-7</a:t>
            </a:r>
          </a:p>
          <a:p>
            <a:r>
              <a:rPr lang="en-US" altLang="ja-JP" sz="1200" dirty="0">
                <a:latin typeface="+mn-ea"/>
              </a:rPr>
              <a:t>	</a:t>
            </a:r>
            <a:r>
              <a:rPr lang="ja-JP" altLang="en-US" sz="1200" dirty="0">
                <a:latin typeface="+mn-ea"/>
              </a:rPr>
              <a:t>　長塚ビル</a:t>
            </a:r>
            <a:r>
              <a:rPr lang="en-US" altLang="ja-JP" sz="1200" dirty="0">
                <a:latin typeface="+mn-ea"/>
              </a:rPr>
              <a:t>2F</a:t>
            </a:r>
            <a:endParaRPr lang="ja-JP" altLang="ja-JP" sz="1200" dirty="0">
              <a:latin typeface="+mn-ea"/>
            </a:endParaRPr>
          </a:p>
          <a:p>
            <a:r>
              <a:rPr lang="en-US" altLang="ja-JP" sz="1200" dirty="0">
                <a:latin typeface="+mn-ea"/>
              </a:rPr>
              <a:t>TEL	</a:t>
            </a:r>
            <a:r>
              <a:rPr lang="ja-JP" altLang="ja-JP" sz="1200" dirty="0">
                <a:latin typeface="+mn-ea"/>
              </a:rPr>
              <a:t>：</a:t>
            </a:r>
            <a:r>
              <a:rPr lang="en-US" altLang="ja-JP" sz="1200" dirty="0">
                <a:latin typeface="+mn-ea"/>
              </a:rPr>
              <a:t>03-6459-2725</a:t>
            </a:r>
            <a:endParaRPr lang="ja-JP" altLang="ja-JP" sz="1200" dirty="0">
              <a:latin typeface="+mn-ea"/>
            </a:endParaRPr>
          </a:p>
          <a:p>
            <a:r>
              <a:rPr lang="ja-JP" altLang="ja-JP" sz="1200" dirty="0">
                <a:latin typeface="+mn-ea"/>
              </a:rPr>
              <a:t>営業時間</a:t>
            </a:r>
            <a:r>
              <a:rPr lang="en-US" altLang="ja-JP" sz="1200" dirty="0">
                <a:latin typeface="+mn-ea"/>
              </a:rPr>
              <a:t>	</a:t>
            </a:r>
            <a:r>
              <a:rPr lang="ja-JP" altLang="ja-JP" sz="1200" dirty="0">
                <a:latin typeface="+mn-ea"/>
              </a:rPr>
              <a:t>：</a:t>
            </a:r>
            <a:r>
              <a:rPr lang="en-US" altLang="ja-JP" sz="1200" dirty="0">
                <a:latin typeface="+mn-ea"/>
              </a:rPr>
              <a:t>10:00</a:t>
            </a:r>
            <a:r>
              <a:rPr lang="ja-JP" altLang="ja-JP" sz="1200" dirty="0">
                <a:latin typeface="+mn-ea"/>
              </a:rPr>
              <a:t>～</a:t>
            </a:r>
            <a:r>
              <a:rPr lang="en-US" altLang="ja-JP" sz="1200" dirty="0">
                <a:latin typeface="+mn-ea"/>
              </a:rPr>
              <a:t>21:00</a:t>
            </a:r>
          </a:p>
          <a:p>
            <a:r>
              <a:rPr lang="ja-JP" altLang="ja-JP" sz="1200" dirty="0">
                <a:latin typeface="+mn-ea"/>
              </a:rPr>
              <a:t>定休日</a:t>
            </a:r>
            <a:r>
              <a:rPr lang="en-US" altLang="ja-JP" sz="1200" dirty="0">
                <a:latin typeface="+mn-ea"/>
              </a:rPr>
              <a:t>	</a:t>
            </a:r>
            <a:r>
              <a:rPr lang="ja-JP" altLang="ja-JP" sz="1200" dirty="0">
                <a:latin typeface="+mn-ea"/>
              </a:rPr>
              <a:t>：</a:t>
            </a:r>
            <a:r>
              <a:rPr lang="ja-JP" altLang="ja-JP" sz="1200" dirty="0" err="1">
                <a:latin typeface="+mn-ea"/>
              </a:rPr>
              <a:t>無し</a:t>
            </a:r>
            <a:endParaRPr lang="en-US" altLang="ja-JP" sz="1200" dirty="0">
              <a:latin typeface="+mn-ea"/>
            </a:endParaRPr>
          </a:p>
          <a:p>
            <a:endParaRPr lang="en-US" altLang="ja-JP" sz="1200" dirty="0">
              <a:latin typeface="+mn-ea"/>
            </a:endParaRPr>
          </a:p>
          <a:p>
            <a:r>
              <a:rPr lang="en-US" altLang="ja-JP" sz="1200" dirty="0">
                <a:latin typeface="+mn-ea"/>
              </a:rPr>
              <a:t>URL	</a:t>
            </a:r>
            <a:r>
              <a:rPr lang="ja-JP" altLang="en-US" sz="1200" dirty="0">
                <a:latin typeface="+mn-ea"/>
              </a:rPr>
              <a:t>：</a:t>
            </a:r>
            <a:r>
              <a:rPr lang="en-US" altLang="ja-JP" sz="1200" dirty="0">
                <a:latin typeface="+mn-ea"/>
              </a:rPr>
              <a:t>www.biyoshinkyu.net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67535AA-B99F-42A3-854A-7D9F7A1C2DDA}"/>
              </a:ext>
            </a:extLst>
          </p:cNvPr>
          <p:cNvSpPr/>
          <p:nvPr/>
        </p:nvSpPr>
        <p:spPr>
          <a:xfrm>
            <a:off x="279508" y="2843808"/>
            <a:ext cx="6116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+mn-ea"/>
              </a:rPr>
              <a:t>2011</a:t>
            </a:r>
            <a:r>
              <a:rPr lang="ja-JP" altLang="en-US" sz="1100" dirty="0">
                <a:latin typeface="+mn-ea"/>
              </a:rPr>
              <a:t>年</a:t>
            </a:r>
            <a:r>
              <a:rPr lang="en-US" altLang="ja-JP" sz="1100" dirty="0">
                <a:latin typeface="+mn-ea"/>
              </a:rPr>
              <a:t>4</a:t>
            </a:r>
            <a:r>
              <a:rPr lang="ja-JP" altLang="en-US" sz="1100" dirty="0">
                <a:latin typeface="+mn-ea"/>
              </a:rPr>
              <a:t>月オープンの鍼灸院。</a:t>
            </a:r>
            <a:endParaRPr lang="en-US" altLang="ja-JP" sz="1100" dirty="0">
              <a:latin typeface="+mn-ea"/>
            </a:endParaRPr>
          </a:p>
          <a:p>
            <a:r>
              <a:rPr lang="ja-JP" altLang="en-US" sz="1100" dirty="0">
                <a:latin typeface="+mn-ea"/>
              </a:rPr>
              <a:t>鍼灸治療の他、美容を目的とした鍼灸</a:t>
            </a:r>
            <a:r>
              <a:rPr lang="en-US" altLang="ja-JP" sz="1100" dirty="0">
                <a:latin typeface="+mn-ea"/>
              </a:rPr>
              <a:t>『</a:t>
            </a:r>
            <a:r>
              <a:rPr lang="ja-JP" altLang="en-US" sz="1100" dirty="0">
                <a:latin typeface="+mn-ea"/>
              </a:rPr>
              <a:t>美容鍼灸</a:t>
            </a:r>
            <a:r>
              <a:rPr lang="en-US" altLang="ja-JP" sz="1100" dirty="0">
                <a:latin typeface="+mn-ea"/>
              </a:rPr>
              <a:t>』</a:t>
            </a:r>
            <a:r>
              <a:rPr lang="ja-JP" altLang="en-US" sz="1100" dirty="0">
                <a:latin typeface="+mn-ea"/>
              </a:rPr>
              <a:t>を提供。</a:t>
            </a:r>
            <a:endParaRPr lang="en-US" altLang="ja-JP" sz="1100" dirty="0">
              <a:latin typeface="+mn-ea"/>
            </a:endParaRPr>
          </a:p>
          <a:p>
            <a:r>
              <a:rPr lang="ja-JP" altLang="en-US" sz="1100" dirty="0">
                <a:latin typeface="+mn-ea"/>
              </a:rPr>
              <a:t>効果を第一の目的として開発した、お顔に約</a:t>
            </a:r>
            <a:r>
              <a:rPr lang="en-US" altLang="ja-JP" sz="1100" dirty="0">
                <a:latin typeface="+mn-ea"/>
              </a:rPr>
              <a:t>100</a:t>
            </a:r>
            <a:r>
              <a:rPr lang="ja-JP" altLang="en-US" sz="1100" dirty="0">
                <a:latin typeface="+mn-ea"/>
              </a:rPr>
              <a:t>本の鍼を使用した独特な刺鍼技法による施術を提供。</a:t>
            </a:r>
            <a:endParaRPr lang="en-US" altLang="ja-JP" sz="1100" dirty="0">
              <a:latin typeface="+mn-ea"/>
            </a:endParaRPr>
          </a:p>
          <a:p>
            <a:r>
              <a:rPr lang="ja-JP" altLang="en-US" sz="1100" dirty="0">
                <a:latin typeface="+mn-ea"/>
              </a:rPr>
              <a:t>また</a:t>
            </a:r>
            <a:r>
              <a:rPr lang="en-US" altLang="ja-JP" sz="1100" dirty="0">
                <a:latin typeface="+mn-ea"/>
              </a:rPr>
              <a:t>『</a:t>
            </a:r>
            <a:r>
              <a:rPr lang="ja-JP" altLang="en-US" sz="1100" dirty="0">
                <a:latin typeface="+mn-ea"/>
              </a:rPr>
              <a:t>グラン医薬品・医療機器販売店</a:t>
            </a:r>
            <a:r>
              <a:rPr lang="en-US" altLang="ja-JP" sz="1100" dirty="0">
                <a:latin typeface="+mn-ea"/>
              </a:rPr>
              <a:t>』</a:t>
            </a:r>
            <a:r>
              <a:rPr lang="ja-JP" altLang="en-US" sz="1100" dirty="0">
                <a:latin typeface="+mn-ea"/>
              </a:rPr>
              <a:t>を併設。鍼灸と漢方の相乗効果による新たなサービスを提供。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72354EC-7D82-45A5-A813-6FEAFE75FA78}"/>
              </a:ext>
            </a:extLst>
          </p:cNvPr>
          <p:cNvSpPr/>
          <p:nvPr/>
        </p:nvSpPr>
        <p:spPr>
          <a:xfrm>
            <a:off x="88924" y="539552"/>
            <a:ext cx="6675438" cy="32403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92CBBB0-D49F-4890-B517-DB54786DE436}"/>
              </a:ext>
            </a:extLst>
          </p:cNvPr>
          <p:cNvSpPr/>
          <p:nvPr/>
        </p:nvSpPr>
        <p:spPr>
          <a:xfrm>
            <a:off x="191474" y="4067944"/>
            <a:ext cx="372633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/>
              <a:t>【</a:t>
            </a:r>
            <a:r>
              <a:rPr lang="ja-JP" altLang="en-US" sz="1200" b="1" dirty="0"/>
              <a:t>和菓子屋　松衛門　店舗情報</a:t>
            </a:r>
            <a:r>
              <a:rPr lang="en-US" altLang="ja-JP" sz="1200" b="1" dirty="0"/>
              <a:t>】</a:t>
            </a:r>
          </a:p>
          <a:p>
            <a:endParaRPr lang="en-US" altLang="ja-JP" sz="50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6A2DE4C-C819-405E-81BE-822199EA6799}"/>
              </a:ext>
            </a:extLst>
          </p:cNvPr>
          <p:cNvSpPr/>
          <p:nvPr/>
        </p:nvSpPr>
        <p:spPr>
          <a:xfrm>
            <a:off x="3135110" y="4351620"/>
            <a:ext cx="3513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dirty="0">
                <a:latin typeface="+mn-ea"/>
              </a:rPr>
              <a:t>所在地</a:t>
            </a:r>
            <a:r>
              <a:rPr lang="en-US" altLang="ja-JP" sz="1200" dirty="0">
                <a:latin typeface="+mn-ea"/>
              </a:rPr>
              <a:t>	</a:t>
            </a:r>
            <a:r>
              <a:rPr lang="ja-JP" altLang="ja-JP" sz="1200" dirty="0">
                <a:latin typeface="+mn-ea"/>
              </a:rPr>
              <a:t>：</a:t>
            </a:r>
            <a:r>
              <a:rPr lang="ja-JP" altLang="en-US" sz="1200" dirty="0">
                <a:latin typeface="+mn-ea"/>
              </a:rPr>
              <a:t>東京都文京区白山</a:t>
            </a:r>
            <a:r>
              <a:rPr lang="en-US" altLang="ja-JP" sz="1200" dirty="0">
                <a:latin typeface="+mn-ea"/>
              </a:rPr>
              <a:t>5-1-9</a:t>
            </a:r>
            <a:endParaRPr lang="ja-JP" altLang="ja-JP" sz="1200" dirty="0">
              <a:latin typeface="+mn-ea"/>
            </a:endParaRPr>
          </a:p>
          <a:p>
            <a:r>
              <a:rPr lang="en-US" altLang="ja-JP" sz="1200" dirty="0">
                <a:latin typeface="+mn-ea"/>
              </a:rPr>
              <a:t>TEL	</a:t>
            </a:r>
            <a:r>
              <a:rPr lang="ja-JP" altLang="ja-JP" sz="1200" dirty="0">
                <a:latin typeface="+mn-ea"/>
              </a:rPr>
              <a:t>：</a:t>
            </a:r>
            <a:r>
              <a:rPr lang="en-US" altLang="ja-JP" sz="1200" dirty="0">
                <a:latin typeface="+mn-ea"/>
              </a:rPr>
              <a:t>03-6801-5110</a:t>
            </a:r>
            <a:endParaRPr lang="ja-JP" altLang="ja-JP" sz="1200" dirty="0">
              <a:latin typeface="+mn-ea"/>
            </a:endParaRPr>
          </a:p>
          <a:p>
            <a:r>
              <a:rPr lang="ja-JP" altLang="ja-JP" sz="1200" dirty="0">
                <a:latin typeface="+mn-ea"/>
              </a:rPr>
              <a:t>営業時間</a:t>
            </a:r>
            <a:r>
              <a:rPr lang="en-US" altLang="ja-JP" sz="1200" dirty="0">
                <a:latin typeface="+mn-ea"/>
              </a:rPr>
              <a:t>	</a:t>
            </a:r>
            <a:r>
              <a:rPr lang="ja-JP" altLang="ja-JP" sz="1200" dirty="0">
                <a:latin typeface="+mn-ea"/>
              </a:rPr>
              <a:t>：</a:t>
            </a:r>
            <a:r>
              <a:rPr lang="en-US" altLang="ja-JP" sz="1200" dirty="0">
                <a:latin typeface="+mn-ea"/>
              </a:rPr>
              <a:t>11:00</a:t>
            </a:r>
            <a:r>
              <a:rPr lang="ja-JP" altLang="ja-JP" sz="1200" dirty="0">
                <a:latin typeface="+mn-ea"/>
              </a:rPr>
              <a:t>～</a:t>
            </a:r>
            <a:r>
              <a:rPr lang="en-US" altLang="ja-JP" sz="1200" dirty="0">
                <a:latin typeface="+mn-ea"/>
              </a:rPr>
              <a:t>19:00</a:t>
            </a:r>
          </a:p>
          <a:p>
            <a:r>
              <a:rPr lang="ja-JP" altLang="ja-JP" sz="1200" dirty="0">
                <a:latin typeface="+mn-ea"/>
              </a:rPr>
              <a:t>定休日</a:t>
            </a:r>
            <a:r>
              <a:rPr lang="en-US" altLang="ja-JP" sz="1200" dirty="0">
                <a:latin typeface="+mn-ea"/>
              </a:rPr>
              <a:t>	</a:t>
            </a:r>
            <a:r>
              <a:rPr lang="ja-JP" altLang="ja-JP" sz="1200" dirty="0">
                <a:latin typeface="+mn-ea"/>
              </a:rPr>
              <a:t>：</a:t>
            </a:r>
            <a:r>
              <a:rPr lang="ja-JP" altLang="en-US" sz="1200" dirty="0">
                <a:latin typeface="+mn-ea"/>
              </a:rPr>
              <a:t>不定休</a:t>
            </a:r>
            <a:endParaRPr lang="en-US" altLang="ja-JP" sz="1200" dirty="0">
              <a:latin typeface="+mn-ea"/>
            </a:endParaRPr>
          </a:p>
          <a:p>
            <a:endParaRPr lang="en-US" altLang="ja-JP" sz="1200" dirty="0">
              <a:latin typeface="+mn-ea"/>
            </a:endParaRPr>
          </a:p>
          <a:p>
            <a:r>
              <a:rPr lang="en-US" altLang="ja-JP" sz="1200" dirty="0">
                <a:latin typeface="+mn-ea"/>
              </a:rPr>
              <a:t>URL	</a:t>
            </a:r>
            <a:r>
              <a:rPr lang="ja-JP" altLang="en-US" sz="1200" dirty="0">
                <a:latin typeface="+mn-ea"/>
              </a:rPr>
              <a:t>：</a:t>
            </a:r>
            <a:r>
              <a:rPr lang="en-US" altLang="ja-JP" sz="1200" dirty="0">
                <a:latin typeface="+mn-ea"/>
                <a:hlinkClick r:id="rId4"/>
              </a:rPr>
              <a:t>sweetsguide.jp/shop/42638</a:t>
            </a:r>
            <a:endParaRPr lang="en-US" altLang="ja-JP" sz="1200" dirty="0">
              <a:latin typeface="+mn-ea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493EFB0-9DF5-49D3-8392-00D33EDCA5F1}"/>
              </a:ext>
            </a:extLst>
          </p:cNvPr>
          <p:cNvSpPr/>
          <p:nvPr/>
        </p:nvSpPr>
        <p:spPr>
          <a:xfrm>
            <a:off x="188640" y="6338821"/>
            <a:ext cx="6503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お菓子作りの楽しさを忘れられなかったシェフが、以前していた別の仕事を辞め、山形県の「だるまや」で修業し、</a:t>
            </a:r>
            <a:r>
              <a:rPr lang="en-US" altLang="ja-JP" sz="1000" dirty="0"/>
              <a:t>2009</a:t>
            </a:r>
            <a:r>
              <a:rPr lang="ja-JP" altLang="en-US" sz="1000" dirty="0"/>
              <a:t>年にオープン。</a:t>
            </a:r>
            <a:endParaRPr lang="en-US" altLang="ja-JP" sz="1000" dirty="0"/>
          </a:p>
          <a:p>
            <a:r>
              <a:rPr lang="ja-JP" altLang="en-US" sz="1000" dirty="0"/>
              <a:t>テーマは、看板やのれんにも明記している「抹茶とあずき」。</a:t>
            </a:r>
            <a:endParaRPr lang="en-US" altLang="ja-JP" sz="1000" dirty="0"/>
          </a:p>
          <a:p>
            <a:r>
              <a:rPr lang="ja-JP" altLang="en-US" sz="1000" dirty="0"/>
              <a:t>添加物を使っていない、安心安全な食材を厳選し、抹茶とあずきのホールケーキや、</a:t>
            </a:r>
            <a:r>
              <a:rPr lang="ja-JP" altLang="en-US" sz="1000" dirty="0" err="1"/>
              <a:t>どら</a:t>
            </a:r>
            <a:r>
              <a:rPr lang="ja-JP" altLang="en-US" sz="1000" dirty="0"/>
              <a:t>焼き、オムレット、季節の和菓子など、国産の原材料にこだわった和菓子と洋菓子を提供。</a:t>
            </a:r>
            <a:endParaRPr lang="en-US" altLang="ja-JP" sz="1000" dirty="0"/>
          </a:p>
          <a:p>
            <a:r>
              <a:rPr lang="ja-JP" altLang="en-US" sz="1000" dirty="0"/>
              <a:t>お店にはイートインスペースもあるため、買った商品をその場で食べることもできます。</a:t>
            </a:r>
            <a:endParaRPr lang="ja-JP" altLang="en-US" sz="600" dirty="0">
              <a:latin typeface="+mn-ea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AC3C304-A952-4D93-B016-313B56CBEB15}"/>
              </a:ext>
            </a:extLst>
          </p:cNvPr>
          <p:cNvSpPr/>
          <p:nvPr/>
        </p:nvSpPr>
        <p:spPr>
          <a:xfrm>
            <a:off x="91758" y="3923928"/>
            <a:ext cx="6675438" cy="35405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2" name="Picture 4" descr="ãæ¾å³è¡éãæäº¬åºãã®ç»åæ¤ç´¢çµæ">
            <a:extLst>
              <a:ext uri="{FF2B5EF4-FFF2-40B4-BE49-F238E27FC236}">
                <a16:creationId xmlns:a16="http://schemas.microsoft.com/office/drawing/2014/main" id="{D51D5C27-64BE-47EF-AFB5-370A779FC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4" y="4368884"/>
            <a:ext cx="2781319" cy="18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5D2A1F3-7A8A-47E8-905B-3ABA0EE70067}"/>
              </a:ext>
            </a:extLst>
          </p:cNvPr>
          <p:cNvSpPr txBox="1"/>
          <p:nvPr/>
        </p:nvSpPr>
        <p:spPr>
          <a:xfrm>
            <a:off x="4725144" y="114679"/>
            <a:ext cx="1927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dirty="0">
                <a:latin typeface="+mn-ea"/>
              </a:rPr>
              <a:t>株式会社</a:t>
            </a:r>
            <a:r>
              <a:rPr lang="en-US" altLang="ja-JP" sz="1100" dirty="0" err="1">
                <a:latin typeface="+mn-ea"/>
              </a:rPr>
              <a:t>ITi</a:t>
            </a:r>
            <a:r>
              <a:rPr lang="ja-JP" altLang="en-US" sz="1100" dirty="0">
                <a:latin typeface="+mn-ea"/>
              </a:rPr>
              <a:t>　グラン治療院</a:t>
            </a:r>
            <a:endParaRPr lang="en-US" altLang="ja-JP" sz="1100" dirty="0">
              <a:latin typeface="+mn-ea"/>
            </a:endParaRPr>
          </a:p>
          <a:p>
            <a:pPr algn="r"/>
            <a:r>
              <a:rPr lang="en-US" altLang="ja-JP" sz="1100" dirty="0">
                <a:latin typeface="+mn-ea"/>
              </a:rPr>
              <a:t>2019</a:t>
            </a:r>
            <a:r>
              <a:rPr lang="ja-JP" altLang="en-US" sz="1100" dirty="0">
                <a:latin typeface="+mn-ea"/>
              </a:rPr>
              <a:t>年</a:t>
            </a:r>
            <a:r>
              <a:rPr lang="en-US" altLang="ja-JP" sz="1100" dirty="0">
                <a:latin typeface="+mn-ea"/>
              </a:rPr>
              <a:t>6</a:t>
            </a:r>
            <a:r>
              <a:rPr lang="ja-JP" altLang="en-US" sz="1100" dirty="0">
                <a:latin typeface="+mn-ea"/>
              </a:rPr>
              <a:t>月吉日</a:t>
            </a:r>
            <a:endParaRPr lang="en-US" altLang="ja-JP" sz="1100" dirty="0">
              <a:latin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1FED7A1-45EA-44A3-A17C-56149345F466}"/>
              </a:ext>
            </a:extLst>
          </p:cNvPr>
          <p:cNvSpPr txBox="1"/>
          <p:nvPr/>
        </p:nvSpPr>
        <p:spPr>
          <a:xfrm>
            <a:off x="174380" y="74294"/>
            <a:ext cx="1619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u="sng" dirty="0">
                <a:latin typeface="+mn-ea"/>
              </a:rPr>
              <a:t>報道関係者各位</a:t>
            </a:r>
            <a:endParaRPr lang="en-US" altLang="ja-JP" sz="1100" u="sng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506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8151E7-8E43-4B09-9B0F-A40C7C0B7CAE}"/>
              </a:ext>
            </a:extLst>
          </p:cNvPr>
          <p:cNvSpPr txBox="1"/>
          <p:nvPr/>
        </p:nvSpPr>
        <p:spPr>
          <a:xfrm>
            <a:off x="779166" y="7982880"/>
            <a:ext cx="5299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+mn-ea"/>
              </a:rPr>
              <a:t>株式会社</a:t>
            </a:r>
            <a:r>
              <a:rPr lang="en-US" altLang="ja-JP" sz="1200" dirty="0" err="1">
                <a:latin typeface="+mn-ea"/>
              </a:rPr>
              <a:t>ITi</a:t>
            </a:r>
            <a:r>
              <a:rPr lang="ja-JP" altLang="en-US" sz="1200" dirty="0">
                <a:latin typeface="+mn-ea"/>
              </a:rPr>
              <a:t>　　グラン治療院　　担当：栗本</a:t>
            </a:r>
            <a:endParaRPr lang="en-US" altLang="ja-JP" sz="1200" dirty="0">
              <a:latin typeface="+mn-ea"/>
            </a:endParaRPr>
          </a:p>
          <a:p>
            <a:pPr algn="ctr"/>
            <a:r>
              <a:rPr lang="ja-JP" altLang="en-US" sz="1200" dirty="0">
                <a:latin typeface="+mn-ea"/>
              </a:rPr>
              <a:t>〒</a:t>
            </a:r>
            <a:r>
              <a:rPr lang="en-US" altLang="ja-JP" sz="1200" dirty="0">
                <a:latin typeface="+mn-ea"/>
              </a:rPr>
              <a:t>150-0001</a:t>
            </a:r>
            <a:r>
              <a:rPr lang="ja-JP" altLang="en-US" sz="1200" dirty="0">
                <a:latin typeface="+mn-ea"/>
              </a:rPr>
              <a:t>　　東京都渋谷区神宮前</a:t>
            </a:r>
            <a:r>
              <a:rPr lang="en-US" altLang="ja-JP" sz="1200" dirty="0">
                <a:latin typeface="+mn-ea"/>
              </a:rPr>
              <a:t>4-4-7</a:t>
            </a:r>
            <a:r>
              <a:rPr lang="ja-JP" altLang="en-US" sz="1200" dirty="0">
                <a:latin typeface="+mn-ea"/>
              </a:rPr>
              <a:t>　　長塚ビル</a:t>
            </a:r>
            <a:r>
              <a:rPr lang="en-US" altLang="ja-JP" sz="1200" dirty="0">
                <a:latin typeface="+mn-ea"/>
              </a:rPr>
              <a:t>2F</a:t>
            </a:r>
          </a:p>
          <a:p>
            <a:pPr algn="ctr"/>
            <a:r>
              <a:rPr lang="en-US" altLang="ja-JP" sz="1200" dirty="0">
                <a:latin typeface="+mn-ea"/>
              </a:rPr>
              <a:t>TEL</a:t>
            </a:r>
            <a:r>
              <a:rPr lang="ja-JP" altLang="en-US" sz="1200" dirty="0">
                <a:latin typeface="+mn-ea"/>
              </a:rPr>
              <a:t>：</a:t>
            </a:r>
            <a:r>
              <a:rPr lang="en-US" altLang="ja-JP" sz="1200" dirty="0">
                <a:latin typeface="+mn-ea"/>
              </a:rPr>
              <a:t>03-6459-2725</a:t>
            </a:r>
            <a:r>
              <a:rPr lang="ja-JP" altLang="en-US" sz="1200" dirty="0">
                <a:latin typeface="+mn-ea"/>
              </a:rPr>
              <a:t> </a:t>
            </a:r>
            <a:r>
              <a:rPr lang="en-US" altLang="ja-JP" sz="1200" dirty="0">
                <a:latin typeface="+mn-ea"/>
              </a:rPr>
              <a:t>/</a:t>
            </a:r>
            <a:r>
              <a:rPr lang="ja-JP" altLang="en-US" sz="1200" dirty="0">
                <a:latin typeface="+mn-ea"/>
              </a:rPr>
              <a:t> </a:t>
            </a:r>
            <a:r>
              <a:rPr lang="en-US" altLang="ja-JP" sz="1200" dirty="0">
                <a:latin typeface="+mn-ea"/>
              </a:rPr>
              <a:t>FAX</a:t>
            </a:r>
            <a:r>
              <a:rPr lang="ja-JP" altLang="en-US" sz="1200" dirty="0">
                <a:latin typeface="+mn-ea"/>
              </a:rPr>
              <a:t>：</a:t>
            </a:r>
            <a:r>
              <a:rPr lang="en-US" altLang="ja-JP" sz="1200" dirty="0">
                <a:latin typeface="+mn-ea"/>
              </a:rPr>
              <a:t>03-6459-2925</a:t>
            </a:r>
          </a:p>
          <a:p>
            <a:pPr algn="ctr"/>
            <a:r>
              <a:rPr lang="en-US" altLang="ja-JP" sz="1200" dirty="0">
                <a:latin typeface="+mn-ea"/>
              </a:rPr>
              <a:t>E-Mail</a:t>
            </a:r>
            <a:r>
              <a:rPr lang="ja-JP" altLang="en-US" sz="1200" dirty="0">
                <a:latin typeface="+mn-ea"/>
              </a:rPr>
              <a:t>：</a:t>
            </a:r>
            <a:r>
              <a:rPr lang="en-US" altLang="ja-JP" sz="1200" dirty="0">
                <a:latin typeface="+mn-ea"/>
                <a:hlinkClick r:id="rId2"/>
              </a:rPr>
              <a:t>kurimoto@shinkyu.co.jp</a:t>
            </a:r>
            <a:r>
              <a:rPr lang="ja-JP" altLang="en-US" sz="1200" dirty="0">
                <a:latin typeface="+mn-ea"/>
              </a:rPr>
              <a:t>　　　</a:t>
            </a:r>
            <a:r>
              <a:rPr lang="en-US" altLang="ja-JP" sz="1200" dirty="0">
                <a:latin typeface="+mn-ea"/>
              </a:rPr>
              <a:t>URL</a:t>
            </a:r>
            <a:r>
              <a:rPr lang="ja-JP" altLang="en-US" sz="1200" dirty="0">
                <a:latin typeface="+mn-ea"/>
              </a:rPr>
              <a:t>：</a:t>
            </a:r>
            <a:r>
              <a:rPr lang="en-US" altLang="ja-JP" sz="1200" dirty="0">
                <a:latin typeface="+mn-ea"/>
              </a:rPr>
              <a:t>http://www.biyoshinkyu.net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F7AD28-38B0-4533-B522-906CC2D17BC3}"/>
              </a:ext>
            </a:extLst>
          </p:cNvPr>
          <p:cNvSpPr/>
          <p:nvPr/>
        </p:nvSpPr>
        <p:spPr>
          <a:xfrm>
            <a:off x="182562" y="7892752"/>
            <a:ext cx="6492875" cy="999728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D8549B6-6E66-4B7C-9602-FF51F018C64C}"/>
              </a:ext>
            </a:extLst>
          </p:cNvPr>
          <p:cNvSpPr txBox="1"/>
          <p:nvPr/>
        </p:nvSpPr>
        <p:spPr>
          <a:xfrm>
            <a:off x="1736811" y="7524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―</a:t>
            </a:r>
            <a:r>
              <a:rPr lang="ja-JP" altLang="en-US" dirty="0">
                <a:latin typeface="+mn-ea"/>
              </a:rPr>
              <a:t>報道関係者様のお問合せ先</a:t>
            </a:r>
            <a:r>
              <a:rPr lang="en-US" altLang="ja-JP" dirty="0">
                <a:latin typeface="+mn-ea"/>
              </a:rPr>
              <a:t>―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14E48C7-5563-47B9-86DF-CE47AC54986F}"/>
              </a:ext>
            </a:extLst>
          </p:cNvPr>
          <p:cNvSpPr/>
          <p:nvPr/>
        </p:nvSpPr>
        <p:spPr>
          <a:xfrm>
            <a:off x="116632" y="3923928"/>
            <a:ext cx="4392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chemeClr val="accent1"/>
                </a:solidFill>
              </a:rPr>
              <a:t>【</a:t>
            </a:r>
            <a:r>
              <a:rPr lang="ja-JP" altLang="en-US" sz="1400" b="1" dirty="0">
                <a:solidFill>
                  <a:schemeClr val="accent1"/>
                </a:solidFill>
              </a:rPr>
              <a:t>開発者　栗本　夏帆（くりもと　かほ）　 プロフィール</a:t>
            </a:r>
            <a:r>
              <a:rPr lang="en-US" altLang="ja-JP" sz="1400" b="1" dirty="0">
                <a:solidFill>
                  <a:schemeClr val="accent1"/>
                </a:solidFill>
              </a:rPr>
              <a:t>】</a:t>
            </a:r>
            <a:endParaRPr lang="en-US" altLang="ja-JP" sz="700" dirty="0">
              <a:solidFill>
                <a:schemeClr val="accent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DDF74D-1B91-4179-BAEB-E4725F613460}"/>
              </a:ext>
            </a:extLst>
          </p:cNvPr>
          <p:cNvSpPr txBox="1"/>
          <p:nvPr/>
        </p:nvSpPr>
        <p:spPr>
          <a:xfrm>
            <a:off x="2708920" y="5292080"/>
            <a:ext cx="4853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鍼灸師　広報　薬膳鍼灸師　温活士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東京院　リーダー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（社）日本鍼灸協会　会員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（社）国際抗老化再生医療学会　会員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（社）日本温活協会　会員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（社）全国鍼灸マッサージ協会　会員　</a:t>
            </a:r>
            <a:endParaRPr lang="en-US" altLang="ja-JP" sz="1200" dirty="0">
              <a:latin typeface="+mn-ea"/>
            </a:endParaRPr>
          </a:p>
        </p:txBody>
      </p:sp>
      <p:pic>
        <p:nvPicPr>
          <p:cNvPr id="3074" name="Picture 2" descr="https://www.biyoshinkyu.net/wp-content/uploads/2019/03/IMG_5166-1-e1553395313591.jpg">
            <a:extLst>
              <a:ext uri="{FF2B5EF4-FFF2-40B4-BE49-F238E27FC236}">
                <a16:creationId xmlns:a16="http://schemas.microsoft.com/office/drawing/2014/main" id="{94E707E6-1B12-4B76-BC24-3BB26E4CA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8" y="4283968"/>
            <a:ext cx="2270244" cy="227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D0991D6-9135-4449-BCA3-EE571BABC97C}"/>
              </a:ext>
            </a:extLst>
          </p:cNvPr>
          <p:cNvSpPr txBox="1"/>
          <p:nvPr/>
        </p:nvSpPr>
        <p:spPr>
          <a:xfrm>
            <a:off x="127966" y="755576"/>
            <a:ext cx="65973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accent1"/>
                </a:solidFill>
              </a:rPr>
              <a:t>（参考資料）</a:t>
            </a:r>
            <a:endParaRPr lang="en-US" altLang="ja-JP" sz="1200" b="1" dirty="0">
              <a:solidFill>
                <a:schemeClr val="accent1"/>
              </a:solidFill>
            </a:endParaRPr>
          </a:p>
          <a:p>
            <a:r>
              <a:rPr lang="ja-JP" altLang="en-US" sz="1200" dirty="0"/>
              <a:t>田坂定孝「日新医学</a:t>
            </a:r>
            <a:r>
              <a:rPr lang="en-US" altLang="ja-JP" sz="1200" dirty="0"/>
              <a:t>44</a:t>
            </a:r>
            <a:r>
              <a:rPr lang="ja-JP" altLang="en-US" sz="1200" dirty="0"/>
              <a:t>：</a:t>
            </a:r>
            <a:r>
              <a:rPr lang="en-US" altLang="ja-JP" sz="1200" dirty="0"/>
              <a:t>633.1957</a:t>
            </a:r>
            <a:r>
              <a:rPr lang="ja-JP" altLang="en-US" sz="1200" dirty="0"/>
              <a:t>年</a:t>
            </a:r>
            <a:endParaRPr lang="en-US" altLang="ja-JP" sz="1200" dirty="0"/>
          </a:p>
          <a:p>
            <a:r>
              <a:rPr lang="ja-JP" altLang="en-US" sz="1200" dirty="0"/>
              <a:t>テルモ「体温研究所　実態調査　</a:t>
            </a:r>
            <a:r>
              <a:rPr lang="en-US" altLang="ja-JP" sz="1200" dirty="0"/>
              <a:t>2012</a:t>
            </a:r>
            <a:r>
              <a:rPr lang="ja-JP" altLang="en-US" sz="1200" dirty="0"/>
              <a:t>年」</a:t>
            </a:r>
            <a:endParaRPr lang="en-US" altLang="ja-JP" sz="1200" dirty="0"/>
          </a:p>
          <a:p>
            <a:endParaRPr lang="en-US" altLang="ja-JP" sz="1200" b="1" dirty="0">
              <a:solidFill>
                <a:schemeClr val="accent1"/>
              </a:solidFill>
            </a:endParaRPr>
          </a:p>
          <a:p>
            <a:r>
              <a:rPr lang="en-US" altLang="ja-JP" sz="1200" b="1" dirty="0">
                <a:solidFill>
                  <a:schemeClr val="accent1"/>
                </a:solidFill>
              </a:rPr>
              <a:t>【</a:t>
            </a:r>
            <a:r>
              <a:rPr lang="ja-JP" altLang="en-US" sz="1200" b="1" dirty="0">
                <a:solidFill>
                  <a:schemeClr val="accent1"/>
                </a:solidFill>
              </a:rPr>
              <a:t>食べるお灸の栄養成分</a:t>
            </a:r>
            <a:r>
              <a:rPr lang="en-US" altLang="ja-JP" sz="1200" b="1" dirty="0">
                <a:solidFill>
                  <a:schemeClr val="accent1"/>
                </a:solidFill>
              </a:rPr>
              <a:t>】</a:t>
            </a:r>
            <a:endParaRPr lang="ja-JP" altLang="en-US" sz="1200" dirty="0">
              <a:solidFill>
                <a:schemeClr val="accent1"/>
              </a:solidFill>
            </a:endParaRPr>
          </a:p>
          <a:p>
            <a:r>
              <a:rPr lang="ja-JP" altLang="en-US" sz="1200" dirty="0"/>
              <a:t>●よもぎ</a:t>
            </a:r>
          </a:p>
          <a:p>
            <a:r>
              <a:rPr lang="en-US" altLang="ja-JP" sz="1200" dirty="0"/>
              <a:t>『</a:t>
            </a:r>
            <a:r>
              <a:rPr lang="ja-JP" altLang="en-US" sz="1200" dirty="0"/>
              <a:t>ハーブの王様</a:t>
            </a:r>
            <a:r>
              <a:rPr lang="en-US" altLang="ja-JP" sz="1200" dirty="0"/>
              <a:t>』</a:t>
            </a:r>
            <a:r>
              <a:rPr lang="ja-JP" altLang="en-US" sz="1200" dirty="0"/>
              <a:t>と呼ばれるほど、その効果は絶大。</a:t>
            </a:r>
          </a:p>
          <a:p>
            <a:r>
              <a:rPr lang="ja-JP" altLang="en-US" sz="1200" dirty="0"/>
              <a:t>飲んで</a:t>
            </a:r>
            <a:r>
              <a:rPr lang="ja-JP" altLang="en-US" sz="1200" dirty="0" err="1"/>
              <a:t>良し</a:t>
            </a:r>
            <a:r>
              <a:rPr lang="ja-JP" altLang="en-US" sz="1200" dirty="0"/>
              <a:t>、付けて</a:t>
            </a:r>
            <a:r>
              <a:rPr lang="ja-JP" altLang="en-US" sz="1200" dirty="0" err="1"/>
              <a:t>良し</a:t>
            </a:r>
            <a:r>
              <a:rPr lang="ja-JP" altLang="en-US" sz="1200" dirty="0"/>
              <a:t>、浸かって</a:t>
            </a:r>
            <a:r>
              <a:rPr lang="ja-JP" altLang="en-US" sz="1200" dirty="0" err="1"/>
              <a:t>良し</a:t>
            </a:r>
            <a:r>
              <a:rPr lang="ja-JP" altLang="en-US" sz="1200" dirty="0"/>
              <a:t>、嗅いで</a:t>
            </a:r>
            <a:r>
              <a:rPr lang="ja-JP" altLang="en-US" sz="1200" dirty="0" err="1"/>
              <a:t>良し</a:t>
            </a:r>
            <a:r>
              <a:rPr lang="ja-JP" altLang="en-US" sz="1200" dirty="0"/>
              <a:t>、燃やして良</a:t>
            </a:r>
            <a:r>
              <a:rPr lang="ja-JP" altLang="en-US" sz="1200" dirty="0" err="1"/>
              <a:t>しの</a:t>
            </a:r>
            <a:r>
              <a:rPr lang="ja-JP" altLang="en-US" sz="1200" dirty="0"/>
              <a:t>薬草。</a:t>
            </a:r>
            <a:endParaRPr lang="en-US" altLang="ja-JP" sz="1200" dirty="0"/>
          </a:p>
          <a:p>
            <a:r>
              <a:rPr lang="ja-JP" altLang="en-US" sz="1200" dirty="0"/>
              <a:t>よも</a:t>
            </a:r>
            <a:r>
              <a:rPr lang="ja-JP" altLang="en-US" sz="1200" dirty="0" err="1"/>
              <a:t>ぎの</a:t>
            </a:r>
            <a:r>
              <a:rPr lang="ja-JP" altLang="en-US" sz="1200" dirty="0"/>
              <a:t>緑色の原料である、クロロフィルは抗酸化作用があり、発がんを抑える効果がある。</a:t>
            </a:r>
          </a:p>
          <a:p>
            <a:r>
              <a:rPr lang="ja-JP" altLang="en-US" sz="1200" dirty="0"/>
              <a:t>コレステロール値を下げて、血栓を予防するはたらきも強く、高脂血症のほかに貧血の改善・予防にも効果を発揮。末梢血管拡張作用もあり。</a:t>
            </a:r>
            <a:endParaRPr lang="en-US" altLang="ja-JP" sz="1200" dirty="0"/>
          </a:p>
          <a:p>
            <a:r>
              <a:rPr lang="ja-JP" altLang="en-US" sz="1200" dirty="0"/>
              <a:t>●あずき</a:t>
            </a:r>
          </a:p>
          <a:p>
            <a:r>
              <a:rPr lang="ja-JP" altLang="en-US" sz="1200" dirty="0"/>
              <a:t>あんこには食物繊維が豊富に含まれています。そのため、便秘の解消につながる。</a:t>
            </a:r>
          </a:p>
          <a:p>
            <a:r>
              <a:rPr lang="ja-JP" altLang="en-US" sz="1200" dirty="0"/>
              <a:t>サポニンを豊富に含むあんこ。サポニンには血流をよくする働きや脂肪を吸収する働きがある。</a:t>
            </a:r>
            <a:r>
              <a:rPr lang="en-US" altLang="ja-JP" sz="1200" dirty="0"/>
              <a:t>(</a:t>
            </a:r>
            <a:r>
              <a:rPr lang="ja-JP" altLang="en-US" sz="1200" dirty="0"/>
              <a:t>サポニンは白玉に入っているお豆腐にも入っている）</a:t>
            </a:r>
          </a:p>
          <a:p>
            <a:r>
              <a:rPr lang="ja-JP" altLang="en-US" sz="1200" dirty="0"/>
              <a:t>鉄分も含まれているため、貧血予防にも繋がる。</a:t>
            </a:r>
            <a:endParaRPr lang="en-US" altLang="ja-JP" sz="12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5AE291E-05AE-4B77-B790-099962DC4FF0}"/>
              </a:ext>
            </a:extLst>
          </p:cNvPr>
          <p:cNvSpPr/>
          <p:nvPr/>
        </p:nvSpPr>
        <p:spPr>
          <a:xfrm>
            <a:off x="88924" y="683568"/>
            <a:ext cx="6675438" cy="31189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D651E0-881A-4135-B07F-9319E1712F81}"/>
              </a:ext>
            </a:extLst>
          </p:cNvPr>
          <p:cNvSpPr txBox="1"/>
          <p:nvPr/>
        </p:nvSpPr>
        <p:spPr>
          <a:xfrm>
            <a:off x="4725144" y="114679"/>
            <a:ext cx="1927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dirty="0">
                <a:latin typeface="+mn-ea"/>
              </a:rPr>
              <a:t>株式会社</a:t>
            </a:r>
            <a:r>
              <a:rPr lang="en-US" altLang="ja-JP" sz="1100" dirty="0" err="1">
                <a:latin typeface="+mn-ea"/>
              </a:rPr>
              <a:t>ITi</a:t>
            </a:r>
            <a:r>
              <a:rPr lang="ja-JP" altLang="en-US" sz="1100" dirty="0">
                <a:latin typeface="+mn-ea"/>
              </a:rPr>
              <a:t>　グラン治療院</a:t>
            </a:r>
            <a:endParaRPr lang="en-US" altLang="ja-JP" sz="1100" dirty="0">
              <a:latin typeface="+mn-ea"/>
            </a:endParaRPr>
          </a:p>
          <a:p>
            <a:pPr algn="r"/>
            <a:r>
              <a:rPr lang="en-US" altLang="ja-JP" sz="1100" dirty="0">
                <a:latin typeface="+mn-ea"/>
              </a:rPr>
              <a:t>2019</a:t>
            </a:r>
            <a:r>
              <a:rPr lang="ja-JP" altLang="en-US" sz="1100" dirty="0">
                <a:latin typeface="+mn-ea"/>
              </a:rPr>
              <a:t>年</a:t>
            </a:r>
            <a:r>
              <a:rPr lang="en-US" altLang="ja-JP" sz="1100" dirty="0">
                <a:latin typeface="+mn-ea"/>
              </a:rPr>
              <a:t>6</a:t>
            </a:r>
            <a:r>
              <a:rPr lang="ja-JP" altLang="en-US" sz="1100" dirty="0">
                <a:latin typeface="+mn-ea"/>
              </a:rPr>
              <a:t>月吉日</a:t>
            </a:r>
            <a:endParaRPr lang="en-US" altLang="ja-JP" sz="1100" dirty="0"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0017A2-EA18-45FC-A7F4-8B1458ED02B5}"/>
              </a:ext>
            </a:extLst>
          </p:cNvPr>
          <p:cNvSpPr txBox="1"/>
          <p:nvPr/>
        </p:nvSpPr>
        <p:spPr>
          <a:xfrm>
            <a:off x="174380" y="74294"/>
            <a:ext cx="1619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u="sng" dirty="0">
                <a:latin typeface="+mn-ea"/>
              </a:rPr>
              <a:t>報道関係者各位</a:t>
            </a:r>
            <a:endParaRPr lang="en-US" altLang="ja-JP" sz="1100" u="sng" dirty="0">
              <a:latin typeface="+mn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A5A5DDD-6966-484F-AC7E-EA0F9651FC45}"/>
              </a:ext>
            </a:extLst>
          </p:cNvPr>
          <p:cNvSpPr/>
          <p:nvPr/>
        </p:nvSpPr>
        <p:spPr>
          <a:xfrm>
            <a:off x="-27384" y="6588224"/>
            <a:ext cx="6917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+mn-ea"/>
              </a:rPr>
              <a:t>鍼灸を広めたいという気持ちが強く、鍼灸治療を提供する傍ら、日本鍼灸協会の広報</a:t>
            </a:r>
            <a:r>
              <a:rPr lang="en-US" altLang="ja-JP" sz="1200" dirty="0">
                <a:latin typeface="+mn-ea"/>
              </a:rPr>
              <a:t>PR</a:t>
            </a:r>
            <a:r>
              <a:rPr lang="ja-JP" altLang="en-US" sz="1200" dirty="0">
                <a:latin typeface="+mn-ea"/>
              </a:rPr>
              <a:t>としても活動。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日本の鍼灸の受療率を上げるため、「鍼灸を身近に感じていただくためには」を常に考えアイディアを出す。そのアイディアの一つに、食べるお灸のスイーツ化があげられた。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自身の冷え性改善にも役立てているよも</a:t>
            </a:r>
            <a:r>
              <a:rPr lang="ja-JP" altLang="en-US" sz="1200" dirty="0" err="1">
                <a:latin typeface="+mn-ea"/>
              </a:rPr>
              <a:t>ぎを</a:t>
            </a:r>
            <a:r>
              <a:rPr lang="ja-JP" altLang="en-US" sz="1200" dirty="0">
                <a:latin typeface="+mn-ea"/>
              </a:rPr>
              <a:t>、女性目線ならではの、スイーツに変身させ、好評をよんだ。</a:t>
            </a:r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641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620688" y="467544"/>
            <a:ext cx="5688632" cy="12856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45224" y="35496"/>
            <a:ext cx="1318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+mj-ea"/>
                <a:ea typeface="+mj-ea"/>
              </a:rPr>
              <a:t>2016</a:t>
            </a:r>
            <a:r>
              <a:rPr kumimoji="1" lang="ja-JP" altLang="en-US" sz="1100" dirty="0">
                <a:latin typeface="+mj-ea"/>
                <a:ea typeface="+mj-ea"/>
              </a:rPr>
              <a:t>年</a:t>
            </a:r>
            <a:r>
              <a:rPr lang="en-US" altLang="ja-JP" sz="1100" dirty="0">
                <a:latin typeface="+mj-ea"/>
                <a:ea typeface="+mj-ea"/>
              </a:rPr>
              <a:t>12</a:t>
            </a:r>
            <a:r>
              <a:rPr kumimoji="1" lang="ja-JP" altLang="en-US" sz="1100" dirty="0">
                <a:latin typeface="+mj-ea"/>
                <a:ea typeface="+mj-ea"/>
              </a:rPr>
              <a:t>月</a:t>
            </a:r>
            <a:r>
              <a:rPr lang="en-US" altLang="ja-JP" sz="1100" dirty="0">
                <a:latin typeface="+mj-ea"/>
                <a:ea typeface="+mj-ea"/>
              </a:rPr>
              <a:t>25</a:t>
            </a:r>
            <a:r>
              <a:rPr kumimoji="1" lang="ja-JP" altLang="en-US" sz="1100" dirty="0">
                <a:latin typeface="+mj-ea"/>
                <a:ea typeface="+mj-ea"/>
              </a:rPr>
              <a:t>日</a:t>
            </a:r>
            <a:endParaRPr kumimoji="1" lang="en-US" altLang="ja-JP" sz="1100" dirty="0">
              <a:latin typeface="+mj-ea"/>
              <a:ea typeface="+mj-ea"/>
            </a:endParaRPr>
          </a:p>
          <a:p>
            <a:r>
              <a:rPr lang="ja-JP" altLang="en-US" sz="1100" dirty="0">
                <a:latin typeface="+mj-ea"/>
                <a:ea typeface="+mj-ea"/>
              </a:rPr>
              <a:t>グラン治療院東京</a:t>
            </a:r>
            <a:endParaRPr lang="en-US" altLang="ja-JP" sz="1100" dirty="0"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0628" y="2072745"/>
            <a:ext cx="6394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100" dirty="0"/>
          </a:p>
          <a:p>
            <a:endParaRPr lang="en-US" altLang="ja-JP" sz="1100" dirty="0"/>
          </a:p>
          <a:p>
            <a:endParaRPr lang="ja-JP" altLang="en-US" sz="1100" dirty="0"/>
          </a:p>
          <a:p>
            <a:endParaRPr lang="ja-JP" altLang="en-US" sz="11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20688" y="480827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世界初</a:t>
            </a:r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！“食べるお灸”の第二弾</a:t>
            </a:r>
          </a:p>
          <a:p>
            <a:pPr algn="ctr"/>
            <a:r>
              <a:rPr kumimoji="1" lang="en-US" altLang="ja-JP" sz="2400" dirty="0">
                <a:latin typeface="+mj-ea"/>
                <a:ea typeface="+mj-ea"/>
              </a:rPr>
              <a:t>『</a:t>
            </a:r>
            <a:r>
              <a:rPr kumimoji="1" lang="ja-JP" altLang="en-US" sz="2400" dirty="0">
                <a:latin typeface="+mj-ea"/>
                <a:ea typeface="+mj-ea"/>
              </a:rPr>
              <a:t>お灸フォンデュ</a:t>
            </a:r>
            <a:r>
              <a:rPr kumimoji="1" lang="en-US" altLang="ja-JP" sz="2400" dirty="0">
                <a:latin typeface="+mj-ea"/>
                <a:ea typeface="+mj-ea"/>
              </a:rPr>
              <a:t>』</a:t>
            </a:r>
          </a:p>
          <a:p>
            <a:pPr algn="ctr"/>
            <a:r>
              <a:rPr lang="ja-JP" altLang="en-US" sz="2400" dirty="0">
                <a:latin typeface="+mj-ea"/>
                <a:ea typeface="+mj-ea"/>
              </a:rPr>
              <a:t>バレンタイン限定プレゼント付き</a:t>
            </a:r>
            <a:endParaRPr kumimoji="1" lang="en-US" altLang="ja-JP" sz="2400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4380" y="1835696"/>
            <a:ext cx="642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鍼灸院のグラン治療院東京（東京都渋谷区・院長 小川　真由子）は、食べるだけでまるでお灸をしたように体が温まる</a:t>
            </a:r>
            <a:r>
              <a:rPr lang="en-US" altLang="ja-JP" sz="1200" dirty="0"/>
              <a:t>『</a:t>
            </a:r>
            <a:r>
              <a:rPr lang="ja-JP" altLang="en-US" sz="1200" dirty="0"/>
              <a:t>お灸フォンデュ</a:t>
            </a:r>
            <a:r>
              <a:rPr lang="en-US" altLang="ja-JP" sz="1200" dirty="0"/>
              <a:t>』</a:t>
            </a:r>
            <a:r>
              <a:rPr lang="ja-JP" altLang="en-US" sz="1200" dirty="0"/>
              <a:t>とバレンタイン限定プレゼントがセットになった</a:t>
            </a:r>
            <a:r>
              <a:rPr lang="en-US" altLang="ja-JP" sz="1200" dirty="0"/>
              <a:t>『</a:t>
            </a:r>
            <a:r>
              <a:rPr lang="ja-JP" altLang="en-US" sz="1200" dirty="0"/>
              <a:t>バレンタイン美容鍼灸コース</a:t>
            </a:r>
            <a:r>
              <a:rPr lang="en-US" altLang="ja-JP" sz="1200" dirty="0"/>
              <a:t>』</a:t>
            </a:r>
            <a:r>
              <a:rPr lang="ja-JP" altLang="en-US" sz="1200" dirty="0"/>
              <a:t>を</a:t>
            </a:r>
            <a:r>
              <a:rPr lang="en-US" altLang="ja-JP" sz="1200" dirty="0"/>
              <a:t>2</a:t>
            </a:r>
            <a:r>
              <a:rPr lang="ja-JP" altLang="en-US" sz="1200" dirty="0"/>
              <a:t>月</a:t>
            </a:r>
            <a:r>
              <a:rPr lang="en-US" altLang="ja-JP" sz="1200" dirty="0"/>
              <a:t>11</a:t>
            </a:r>
            <a:r>
              <a:rPr lang="ja-JP" altLang="en-US" sz="1200" dirty="0"/>
              <a:t>日より</a:t>
            </a:r>
            <a:r>
              <a:rPr lang="en-US" altLang="ja-JP" sz="1200" dirty="0"/>
              <a:t>2</a:t>
            </a:r>
            <a:r>
              <a:rPr lang="ja-JP" altLang="en-US" sz="1200" dirty="0"/>
              <a:t>月</a:t>
            </a:r>
            <a:r>
              <a:rPr lang="en-US" altLang="ja-JP" sz="1200" dirty="0"/>
              <a:t>14</a:t>
            </a:r>
            <a:r>
              <a:rPr lang="ja-JP" altLang="en-US" sz="1200" dirty="0"/>
              <a:t>日の</a:t>
            </a:r>
            <a:r>
              <a:rPr lang="en-US" altLang="ja-JP" sz="1200" dirty="0"/>
              <a:t>4</a:t>
            </a:r>
            <a:r>
              <a:rPr lang="ja-JP" altLang="en-US" sz="1200" dirty="0"/>
              <a:t>日間限定で提供致します。</a:t>
            </a:r>
            <a:endParaRPr lang="en-US" altLang="ja-JP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0" y="2510765"/>
            <a:ext cx="3168000" cy="230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572" y="2515929"/>
            <a:ext cx="3160914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73512" y="4914930"/>
            <a:ext cx="629559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/>
              <a:t>【</a:t>
            </a:r>
            <a:r>
              <a:rPr lang="ja-JP" altLang="en-US" sz="1050" b="1" dirty="0"/>
              <a:t>食べるお灸で</a:t>
            </a:r>
            <a:r>
              <a:rPr lang="en-US" altLang="ja-JP" sz="1050" b="1" dirty="0"/>
              <a:t>『</a:t>
            </a:r>
            <a:r>
              <a:rPr lang="ja-JP" altLang="en-US" sz="1050" b="1" dirty="0"/>
              <a:t>冷え</a:t>
            </a:r>
            <a:r>
              <a:rPr lang="en-US" altLang="ja-JP" sz="1050" b="1" dirty="0"/>
              <a:t>』</a:t>
            </a:r>
            <a:r>
              <a:rPr lang="ja-JP" altLang="en-US" sz="1050" b="1" dirty="0"/>
              <a:t>を解消</a:t>
            </a:r>
            <a:r>
              <a:rPr lang="en-US" altLang="ja-JP" sz="1050" b="1" dirty="0"/>
              <a:t>】</a:t>
            </a:r>
          </a:p>
          <a:p>
            <a:r>
              <a:rPr lang="ja-JP" altLang="en-US" sz="1050" dirty="0"/>
              <a:t>お灸の原料であるよも</a:t>
            </a:r>
            <a:r>
              <a:rPr lang="ja-JP" altLang="en-US" sz="1050" dirty="0" err="1"/>
              <a:t>ぎを</a:t>
            </a:r>
            <a:r>
              <a:rPr lang="ja-JP" altLang="en-US" sz="1050" dirty="0"/>
              <a:t>使用したお汁粉。よもぎには血管拡張作用があり、血流をよくする効果がある。</a:t>
            </a:r>
            <a:endParaRPr lang="en-US" altLang="ja-JP" sz="1050" dirty="0"/>
          </a:p>
          <a:p>
            <a:endParaRPr lang="en-US" altLang="ja-JP" sz="1050" b="1" dirty="0"/>
          </a:p>
          <a:p>
            <a:r>
              <a:rPr lang="en-US" altLang="ja-JP" sz="1050" b="1" dirty="0"/>
              <a:t>【</a:t>
            </a:r>
            <a:r>
              <a:rPr lang="ja-JP" altLang="en-US" sz="1050" b="1" dirty="0"/>
              <a:t>東洋医学と西洋医学の理論を融合して開発した</a:t>
            </a:r>
            <a:r>
              <a:rPr lang="en-US" altLang="ja-JP" sz="1050" b="1" dirty="0"/>
              <a:t>『</a:t>
            </a:r>
            <a:r>
              <a:rPr lang="ja-JP" altLang="en-US" sz="1050" b="1" dirty="0"/>
              <a:t>漢方スイーツ</a:t>
            </a:r>
            <a:r>
              <a:rPr lang="en-US" altLang="ja-JP" sz="1050" b="1" dirty="0"/>
              <a:t>』】</a:t>
            </a:r>
          </a:p>
          <a:p>
            <a:r>
              <a:rPr lang="ja-JP" altLang="en-US" sz="1050" dirty="0"/>
              <a:t>鍼灸師で栄養士でもある富塚さくらが、治療と栄養の面から考えだした一品</a:t>
            </a:r>
            <a:endParaRPr lang="en-US" altLang="ja-JP" sz="1050" dirty="0"/>
          </a:p>
          <a:p>
            <a:endParaRPr lang="en-US" altLang="ja-JP" sz="1050" dirty="0"/>
          </a:p>
          <a:p>
            <a:r>
              <a:rPr lang="en-US" altLang="ja-JP" sz="1050" b="1" dirty="0"/>
              <a:t>【</a:t>
            </a:r>
            <a:r>
              <a:rPr lang="ja-JP" altLang="en-US" sz="1050" b="1" dirty="0"/>
              <a:t>老舗の材料を使ったこだわりの逸品</a:t>
            </a:r>
            <a:r>
              <a:rPr lang="en-US" altLang="ja-JP" sz="1050" b="1" dirty="0"/>
              <a:t>】</a:t>
            </a:r>
          </a:p>
          <a:p>
            <a:r>
              <a:rPr lang="ja-JP" altLang="en-US" sz="1050" dirty="0"/>
              <a:t>富塚は、慶応元年創業の老舗の豆腐屋さんの生まれ。そして富塚の母親の実家が地元で有名な和菓子屋さん。</a:t>
            </a:r>
            <a:r>
              <a:rPr lang="en-US" altLang="ja-JP" sz="1050" dirty="0"/>
              <a:t>『</a:t>
            </a:r>
            <a:r>
              <a:rPr lang="ja-JP" altLang="en-US" sz="1050" dirty="0"/>
              <a:t>食べるお灸</a:t>
            </a:r>
            <a:r>
              <a:rPr lang="en-US" altLang="ja-JP" sz="1050" dirty="0"/>
              <a:t>』</a:t>
            </a:r>
            <a:r>
              <a:rPr lang="ja-JP" altLang="en-US" sz="1050" dirty="0"/>
              <a:t>は、その豆腐屋さんで作られたこだわりのお豆腐と、和菓子屋さんで使われている厳選素材を用いて制作。</a:t>
            </a:r>
          </a:p>
          <a:p>
            <a:endParaRPr lang="en-US" altLang="ja-JP" sz="1050" b="1" dirty="0"/>
          </a:p>
          <a:p>
            <a:r>
              <a:rPr lang="en-US" altLang="ja-JP" sz="1050" b="1" dirty="0"/>
              <a:t>【</a:t>
            </a:r>
            <a:r>
              <a:rPr lang="ja-JP" altLang="en-US" sz="1050" b="1" dirty="0"/>
              <a:t>亡き祖父へ思いを込めた逸品</a:t>
            </a:r>
            <a:r>
              <a:rPr lang="en-US" altLang="ja-JP" sz="1050" b="1" dirty="0"/>
              <a:t>】</a:t>
            </a:r>
          </a:p>
          <a:p>
            <a:r>
              <a:rPr lang="ja-JP" altLang="en-US" sz="1050" dirty="0"/>
              <a:t>富塚の祖父が今年</a:t>
            </a:r>
            <a:r>
              <a:rPr lang="en-US" altLang="ja-JP" sz="1050" dirty="0"/>
              <a:t>3</a:t>
            </a:r>
            <a:r>
              <a:rPr lang="ja-JP" altLang="en-US" sz="1050" dirty="0"/>
              <a:t>月に他界。祖父が入院している時に、富塚は「お灸をしてほしい」とお願いをされた。</a:t>
            </a:r>
            <a:endParaRPr lang="en-US" altLang="ja-JP" sz="1050" dirty="0"/>
          </a:p>
          <a:p>
            <a:r>
              <a:rPr lang="ja-JP" altLang="en-US" sz="1050" dirty="0"/>
              <a:t>しかし、病院内ではお灸をすることができない。何とかして大好きな祖父の願いを叶えたいと考えに考えた末、今回の食べるお灸を製作。その後、グラン治療院にて常連さんにご提供したところ大好評。</a:t>
            </a:r>
          </a:p>
          <a:p>
            <a:r>
              <a:rPr lang="ja-JP" altLang="en-US" sz="1050" dirty="0"/>
              <a:t>口コミで広がり、食べるお灸だけを目的にいらっしゃる方も。お灸が怖いという方にも大人気。お客様からの熱いご要望を頂き、正式にご提供することが決定。今回は、前回好評だった食べるお灸の第二弾、「お灸フォンデュ」と「お灸トリュフ」。</a:t>
            </a:r>
          </a:p>
          <a:p>
            <a:endParaRPr lang="en-US" altLang="ja-JP" sz="1050" dirty="0"/>
          </a:p>
          <a:p>
            <a:r>
              <a:rPr lang="en-US" altLang="ja-JP" sz="1050" b="1" dirty="0"/>
              <a:t>【</a:t>
            </a:r>
            <a:r>
              <a:rPr lang="ja-JP" altLang="en-US" sz="1050" b="1" dirty="0"/>
              <a:t>サイトＵＲＬ</a:t>
            </a:r>
            <a:r>
              <a:rPr lang="en-US" altLang="ja-JP" sz="1050" b="1" dirty="0"/>
              <a:t>】</a:t>
            </a:r>
            <a:r>
              <a:rPr lang="ja-JP" altLang="en-US" sz="1050" b="1" dirty="0"/>
              <a:t>　</a:t>
            </a:r>
            <a:r>
              <a:rPr lang="en-US" altLang="ja-JP" sz="1050" b="1" dirty="0"/>
              <a:t>http://www.biyoshinkyu.net</a:t>
            </a:r>
            <a:r>
              <a:rPr lang="ja-JP" altLang="en-US" sz="1050" b="1" dirty="0"/>
              <a:t>　　　　　</a:t>
            </a:r>
            <a:r>
              <a:rPr lang="en-US" altLang="ja-JP" sz="1050" b="1" dirty="0"/>
              <a:t>【</a:t>
            </a:r>
            <a:r>
              <a:rPr lang="ja-JP" altLang="en-US" sz="1050" b="1" dirty="0"/>
              <a:t>レシピ動画</a:t>
            </a:r>
            <a:r>
              <a:rPr lang="en-US" altLang="ja-JP" sz="1050" b="1" dirty="0"/>
              <a:t>】</a:t>
            </a:r>
            <a:r>
              <a:rPr lang="ja-JP" altLang="en-US" sz="1050" b="1" dirty="0"/>
              <a:t>　</a:t>
            </a:r>
            <a:r>
              <a:rPr lang="en-US" altLang="ja-JP" sz="1050" b="1" dirty="0"/>
              <a:t>https://youtu.be/aG5-tOq6JmY</a:t>
            </a:r>
          </a:p>
          <a:p>
            <a:endParaRPr lang="en-US" altLang="ja-JP" sz="1050" b="1" dirty="0"/>
          </a:p>
          <a:p>
            <a:r>
              <a:rPr lang="ja-JP" altLang="en-US" sz="1050" dirty="0"/>
              <a:t>　　　　　　　　　　　　　</a:t>
            </a:r>
            <a:endParaRPr lang="en-US" altLang="ja-JP" sz="105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94308" y="457370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</a:rPr>
              <a:t>注：もぐさ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57651" y="4597254"/>
            <a:ext cx="905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</a:rPr>
              <a:t>食べるお灸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74380" y="4901859"/>
            <a:ext cx="6467106" cy="334255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0628" y="35496"/>
            <a:ext cx="2076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　ご担当者様</a:t>
            </a:r>
            <a:endParaRPr kumimoji="1" lang="ja-JP" alt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0" y="8313003"/>
            <a:ext cx="64928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190467" y="8313003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【</a:t>
            </a:r>
            <a:r>
              <a:rPr lang="ja-JP" altLang="en-US" sz="1200" b="1" dirty="0"/>
              <a:t>一般の方からの</a:t>
            </a:r>
            <a:r>
              <a:rPr kumimoji="1" lang="ja-JP" altLang="en-US" sz="1200" b="1" dirty="0"/>
              <a:t>お問合せ先</a:t>
            </a:r>
            <a:r>
              <a:rPr kumimoji="1" lang="en-US" altLang="ja-JP" sz="1200" b="1" dirty="0"/>
              <a:t>】</a:t>
            </a:r>
          </a:p>
          <a:p>
            <a:r>
              <a:rPr lang="ja-JP" altLang="ja-JP" sz="1200" dirty="0"/>
              <a:t>グラン治療院</a:t>
            </a:r>
            <a:r>
              <a:rPr lang="ja-JP" altLang="en-US" sz="1200" dirty="0"/>
              <a:t>東京</a:t>
            </a:r>
            <a:endParaRPr lang="en-US" altLang="ja-JP" sz="1200" dirty="0"/>
          </a:p>
          <a:p>
            <a:r>
              <a:rPr lang="en-US" altLang="ja-JP" sz="1200" dirty="0"/>
              <a:t>http://www.biyoshinkyu.net</a:t>
            </a:r>
          </a:p>
          <a:p>
            <a:r>
              <a:rPr lang="en-US" altLang="ja-JP" sz="1200" dirty="0"/>
              <a:t>TEL</a:t>
            </a:r>
            <a:r>
              <a:rPr lang="ja-JP" altLang="en-US" sz="1200" dirty="0"/>
              <a:t>：</a:t>
            </a:r>
            <a:r>
              <a:rPr lang="en-US" altLang="ja-JP" sz="1200" dirty="0"/>
              <a:t>03-6459-2725</a:t>
            </a:r>
            <a:r>
              <a:rPr lang="ja-JP" altLang="en-US" sz="1200" dirty="0"/>
              <a:t>　</a:t>
            </a:r>
            <a:r>
              <a:rPr lang="en-US" altLang="ja-JP" sz="1200" dirty="0"/>
              <a:t>e-mail</a:t>
            </a:r>
            <a:r>
              <a:rPr lang="ja-JP" altLang="en-US" sz="1200" dirty="0"/>
              <a:t>：</a:t>
            </a:r>
            <a:r>
              <a:rPr lang="en-US" altLang="ja-JP" sz="1200" dirty="0"/>
              <a:t>tokyo@shinkyu.co.jp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29284" y="8313002"/>
            <a:ext cx="2779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【</a:t>
            </a:r>
            <a:r>
              <a:rPr kumimoji="1" lang="ja-JP" altLang="en-US" sz="1200" b="1" dirty="0"/>
              <a:t>ご取材に関するお問合せ</a:t>
            </a:r>
            <a:r>
              <a:rPr kumimoji="1" lang="en-US" altLang="ja-JP" sz="1200" b="1" dirty="0"/>
              <a:t>】</a:t>
            </a:r>
          </a:p>
          <a:p>
            <a:r>
              <a:rPr kumimoji="1" lang="ja-JP" altLang="en-US" sz="1200" dirty="0"/>
              <a:t>株式会社</a:t>
            </a:r>
            <a:r>
              <a:rPr kumimoji="1" lang="en-US" altLang="ja-JP" sz="1200" dirty="0" err="1"/>
              <a:t>ITi</a:t>
            </a:r>
            <a:r>
              <a:rPr kumimoji="1" lang="ja-JP" altLang="en-US" sz="1200" dirty="0"/>
              <a:t>　担当：</a:t>
            </a:r>
            <a:r>
              <a:rPr lang="ja-JP" altLang="en-US" sz="1200" dirty="0"/>
              <a:t>旗生　卓馬</a:t>
            </a:r>
            <a:endParaRPr kumimoji="1" lang="en-US" altLang="ja-JP" sz="1200" dirty="0"/>
          </a:p>
          <a:p>
            <a:r>
              <a:rPr lang="en-US" altLang="ja-JP" sz="1200" dirty="0"/>
              <a:t>TEL</a:t>
            </a:r>
            <a:r>
              <a:rPr lang="ja-JP" altLang="en-US" sz="1200" dirty="0"/>
              <a:t>：</a:t>
            </a:r>
            <a:r>
              <a:rPr lang="en-US" altLang="ja-JP" sz="1200" dirty="0"/>
              <a:t>03-6459-2725</a:t>
            </a:r>
          </a:p>
          <a:p>
            <a:r>
              <a:rPr lang="en-US" altLang="ja-JP" sz="1200" dirty="0"/>
              <a:t>e-mail</a:t>
            </a:r>
            <a:r>
              <a:rPr lang="ja-JP" altLang="en-US" sz="1200" dirty="0"/>
              <a:t>：</a:t>
            </a:r>
            <a:r>
              <a:rPr lang="en-US" altLang="ja-JP" sz="1200" dirty="0"/>
              <a:t>hatabu@shinkyu.co.jp</a:t>
            </a:r>
          </a:p>
        </p:txBody>
      </p:sp>
    </p:spTree>
    <p:extLst>
      <p:ext uri="{BB962C8B-B14F-4D97-AF65-F5344CB8AC3E}">
        <p14:creationId xmlns:p14="http://schemas.microsoft.com/office/powerpoint/2010/main" val="186350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99889" y="1043608"/>
            <a:ext cx="6381203" cy="8145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3368" y="325225"/>
            <a:ext cx="295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  <a:latin typeface="ＭＳ Ｐゴシック"/>
              </a:rPr>
              <a:t>※</a:t>
            </a:r>
            <a:r>
              <a:rPr lang="ja-JP" altLang="en-US" sz="2000" dirty="0">
                <a:solidFill>
                  <a:prstClr val="black"/>
                </a:solidFill>
                <a:latin typeface="ＭＳ Ｐゴシック"/>
              </a:rPr>
              <a:t>参考資料</a:t>
            </a:r>
            <a:endParaRPr lang="en-US" altLang="ja-JP" sz="2000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36712" y="1108065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prstClr val="black"/>
                </a:solidFill>
                <a:latin typeface="ＭＳ Ｐゴシック"/>
              </a:rPr>
              <a:t>『</a:t>
            </a:r>
            <a:r>
              <a:rPr lang="ja-JP" altLang="en-US" sz="3600" dirty="0">
                <a:solidFill>
                  <a:prstClr val="black"/>
                </a:solidFill>
                <a:latin typeface="ＭＳ Ｐゴシック"/>
              </a:rPr>
              <a:t>食べる○○</a:t>
            </a:r>
            <a:r>
              <a:rPr lang="en-US" altLang="ja-JP" sz="3600" dirty="0">
                <a:solidFill>
                  <a:prstClr val="black"/>
                </a:solidFill>
                <a:latin typeface="ＭＳ Ｐゴシック"/>
              </a:rPr>
              <a:t>』</a:t>
            </a:r>
            <a:r>
              <a:rPr lang="ja-JP" altLang="en-US" sz="3600" dirty="0">
                <a:solidFill>
                  <a:prstClr val="black"/>
                </a:solidFill>
                <a:latin typeface="ＭＳ Ｐゴシック"/>
              </a:rPr>
              <a:t>シリーズ</a:t>
            </a:r>
            <a:endParaRPr lang="en-US" altLang="ja-JP" sz="3600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80727" y="2123728"/>
            <a:ext cx="48300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prstClr val="black"/>
                </a:solidFill>
              </a:rPr>
              <a:t>食べるラー油が火付け役となった</a:t>
            </a:r>
            <a:r>
              <a:rPr lang="en-US" altLang="ja-JP" sz="1050" dirty="0">
                <a:solidFill>
                  <a:prstClr val="black"/>
                </a:solidFill>
              </a:rPr>
              <a:t>『</a:t>
            </a:r>
            <a:r>
              <a:rPr lang="ja-JP" altLang="en-US" sz="1050" dirty="0">
                <a:solidFill>
                  <a:prstClr val="black"/>
                </a:solidFill>
              </a:rPr>
              <a:t>食べる○○</a:t>
            </a:r>
            <a:r>
              <a:rPr lang="en-US" altLang="ja-JP" sz="1050" dirty="0">
                <a:solidFill>
                  <a:prstClr val="black"/>
                </a:solidFill>
              </a:rPr>
              <a:t>』</a:t>
            </a:r>
            <a:r>
              <a:rPr lang="ja-JP" altLang="en-US" sz="1050" dirty="0">
                <a:solidFill>
                  <a:prstClr val="black"/>
                </a:solidFill>
              </a:rPr>
              <a:t>シリーズ。現在、健康と美で注目されている四つを集めてみました。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9" y="3075129"/>
            <a:ext cx="1071562" cy="148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440232" y="2869863"/>
            <a:ext cx="154436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solidFill>
                  <a:prstClr val="black"/>
                </a:solidFill>
              </a:rPr>
              <a:t>①食べるオリーブオイル</a:t>
            </a:r>
            <a:endParaRPr lang="en-US" altLang="ja-JP" sz="900" b="1" dirty="0">
              <a:solidFill>
                <a:prstClr val="black"/>
              </a:solidFill>
            </a:endParaRPr>
          </a:p>
          <a:p>
            <a:r>
              <a:rPr lang="ja-JP" altLang="en-US" sz="800" dirty="0">
                <a:solidFill>
                  <a:prstClr val="black"/>
                </a:solidFill>
              </a:rPr>
              <a:t>油イコールダイエットの敵のように思われがちですが、健康を維持するために大切な３大栄養素のひとつである脂質の源が油脂であり、血液を作る、体温保持、肌や髪の潤いを守るなどの役割があります。</a:t>
            </a:r>
            <a:endParaRPr lang="en-US" altLang="ja-JP" sz="800" dirty="0">
              <a:solidFill>
                <a:prstClr val="black"/>
              </a:solidFill>
            </a:endParaRPr>
          </a:p>
          <a:p>
            <a:endParaRPr lang="en-US" altLang="ja-JP" sz="800" dirty="0">
              <a:solidFill>
                <a:prstClr val="black"/>
              </a:solidFill>
            </a:endParaRPr>
          </a:p>
          <a:p>
            <a:r>
              <a:rPr lang="ja-JP" altLang="en-US" sz="800" dirty="0">
                <a:solidFill>
                  <a:prstClr val="black"/>
                </a:solidFill>
              </a:rPr>
              <a:t>カリッと焼いたバゲットやトースト、クラッカーにのせて朝ごはんにする、という洋風のシンプルな食べ方がおススメ。</a:t>
            </a:r>
            <a:endParaRPr lang="en-US" altLang="ja-JP" sz="800" dirty="0">
              <a:solidFill>
                <a:prstClr val="black"/>
              </a:solidFill>
            </a:endParaRPr>
          </a:p>
          <a:p>
            <a:r>
              <a:rPr lang="ja-JP" altLang="en-US" sz="800" dirty="0">
                <a:solidFill>
                  <a:prstClr val="black"/>
                </a:solidFill>
              </a:rPr>
              <a:t>　　　　　　　　　　　</a:t>
            </a:r>
            <a:endParaRPr lang="en-US" altLang="ja-JP" sz="800" dirty="0">
              <a:solidFill>
                <a:prstClr val="black"/>
              </a:solidFill>
            </a:endParaRPr>
          </a:p>
          <a:p>
            <a:r>
              <a:rPr lang="ja-JP" altLang="en-US" sz="800" dirty="0">
                <a:solidFill>
                  <a:prstClr val="black"/>
                </a:solidFill>
              </a:rPr>
              <a:t>                        </a:t>
            </a:r>
            <a:r>
              <a:rPr lang="en-US" altLang="ja-JP" sz="800" dirty="0">
                <a:solidFill>
                  <a:prstClr val="black"/>
                </a:solidFill>
              </a:rPr>
              <a:t>145</a:t>
            </a:r>
            <a:r>
              <a:rPr lang="ja-JP" altLang="en-US" sz="800" dirty="0">
                <a:solidFill>
                  <a:prstClr val="black"/>
                </a:solidFill>
              </a:rPr>
              <a:t>ｇ </a:t>
            </a:r>
            <a:r>
              <a:rPr lang="en-US" altLang="ja-JP" sz="800" dirty="0">
                <a:solidFill>
                  <a:prstClr val="black"/>
                </a:solidFill>
              </a:rPr>
              <a:t>864</a:t>
            </a:r>
            <a:r>
              <a:rPr lang="ja-JP" altLang="en-US" sz="800" dirty="0">
                <a:solidFill>
                  <a:prstClr val="black"/>
                </a:solidFill>
              </a:rPr>
              <a:t>円（税込）</a:t>
            </a:r>
            <a:endParaRPr lang="en-US" altLang="ja-JP" sz="800" dirty="0">
              <a:solidFill>
                <a:prstClr val="black"/>
              </a:solidFill>
            </a:endParaRPr>
          </a:p>
          <a:p>
            <a:endParaRPr lang="en-US" altLang="ja-JP" sz="800" dirty="0">
              <a:solidFill>
                <a:prstClr val="black"/>
              </a:solidFill>
            </a:endParaRPr>
          </a:p>
          <a:p>
            <a:r>
              <a:rPr lang="ja-JP" altLang="en-US" sz="800" dirty="0">
                <a:solidFill>
                  <a:prstClr val="black"/>
                </a:solidFill>
              </a:rPr>
              <a:t>庄八 </a:t>
            </a:r>
            <a:endParaRPr lang="en-US" altLang="ja-JP" sz="800" dirty="0">
              <a:solidFill>
                <a:prstClr val="black"/>
              </a:solidFill>
            </a:endParaRPr>
          </a:p>
          <a:p>
            <a:r>
              <a:rPr lang="en-US" altLang="ja-JP" sz="800" dirty="0">
                <a:solidFill>
                  <a:prstClr val="black"/>
                </a:solidFill>
              </a:rPr>
              <a:t>TEL:0120-62-2203</a:t>
            </a:r>
          </a:p>
          <a:p>
            <a:r>
              <a:rPr lang="en-US" altLang="ja-JP" sz="800" dirty="0">
                <a:solidFill>
                  <a:prstClr val="black"/>
                </a:solidFill>
              </a:rPr>
              <a:t>http://www.seto-s.com/tanpin/oliveOil.html</a:t>
            </a:r>
            <a:endParaRPr lang="ja-JP" altLang="en-US" sz="8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6" y="5940152"/>
            <a:ext cx="1202432" cy="120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1420327" y="5809525"/>
            <a:ext cx="1584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solidFill>
                  <a:prstClr val="black"/>
                </a:solidFill>
              </a:rPr>
              <a:t>②食べるマスク</a:t>
            </a:r>
            <a:endParaRPr lang="en-US" altLang="ja-JP" sz="900" b="1" dirty="0">
              <a:solidFill>
                <a:prstClr val="black"/>
              </a:solidFill>
            </a:endParaRPr>
          </a:p>
          <a:p>
            <a:r>
              <a:rPr lang="en-US" altLang="ja-JP" sz="800" dirty="0">
                <a:solidFill>
                  <a:prstClr val="black"/>
                </a:solidFill>
              </a:rPr>
              <a:t>3</a:t>
            </a:r>
            <a:r>
              <a:rPr lang="ja-JP" altLang="en-US" sz="800" dirty="0">
                <a:solidFill>
                  <a:prstClr val="black"/>
                </a:solidFill>
              </a:rPr>
              <a:t>粒で一日の必要量</a:t>
            </a:r>
            <a:r>
              <a:rPr lang="en-US" altLang="ja-JP" sz="800" dirty="0">
                <a:solidFill>
                  <a:prstClr val="black"/>
                </a:solidFill>
              </a:rPr>
              <a:t>100</a:t>
            </a:r>
            <a:r>
              <a:rPr lang="ja-JP" altLang="en-US" sz="800" dirty="0">
                <a:solidFill>
                  <a:prstClr val="black"/>
                </a:solidFill>
              </a:rPr>
              <a:t>億個のシールド乳酸菌を配合。</a:t>
            </a:r>
            <a:r>
              <a:rPr lang="ja-JP" altLang="en-US" sz="800" dirty="0">
                <a:solidFill>
                  <a:prstClr val="black"/>
                </a:solidFill>
                <a:latin typeface="ＭＳ Ｐゴシック"/>
              </a:rPr>
              <a:t>免疫力を高めて、病原菌やウィルスから体を守ったり、腸内の免疫細胞に働きかけ免疫力を上げる。</a:t>
            </a:r>
            <a:endParaRPr lang="en-US" altLang="ja-JP" sz="800" dirty="0">
              <a:solidFill>
                <a:prstClr val="black"/>
              </a:solidFill>
              <a:latin typeface="ＭＳ Ｐゴシック"/>
            </a:endParaRPr>
          </a:p>
          <a:p>
            <a:r>
              <a:rPr lang="ja-JP" altLang="en-US" sz="800" dirty="0">
                <a:solidFill>
                  <a:prstClr val="black"/>
                </a:solidFill>
                <a:latin typeface="ＭＳ Ｐゴシック"/>
              </a:rPr>
              <a:t>忙しい方や、小さいお子様、高齢の方にもおススメ。</a:t>
            </a:r>
            <a:endParaRPr lang="en-US" altLang="ja-JP" sz="800" dirty="0">
              <a:solidFill>
                <a:prstClr val="black"/>
              </a:solidFill>
              <a:latin typeface="ＭＳ Ｐゴシック"/>
            </a:endParaRPr>
          </a:p>
          <a:p>
            <a:r>
              <a:rPr lang="ja-JP" altLang="en-US" sz="800" dirty="0">
                <a:solidFill>
                  <a:prstClr val="black"/>
                </a:solidFill>
              </a:rPr>
              <a:t>　　　　　　　　　　　</a:t>
            </a:r>
            <a:endParaRPr lang="en-US" altLang="ja-JP" sz="800" dirty="0">
              <a:solidFill>
                <a:prstClr val="black"/>
              </a:solidFill>
            </a:endParaRPr>
          </a:p>
          <a:p>
            <a:r>
              <a:rPr lang="ja-JP" altLang="en-US" sz="800" dirty="0">
                <a:solidFill>
                  <a:prstClr val="black"/>
                </a:solidFill>
              </a:rPr>
              <a:t>          </a:t>
            </a:r>
            <a:r>
              <a:rPr lang="en-US" altLang="ja-JP" sz="800" dirty="0">
                <a:solidFill>
                  <a:prstClr val="black"/>
                </a:solidFill>
              </a:rPr>
              <a:t>1</a:t>
            </a:r>
            <a:r>
              <a:rPr lang="ja-JP" altLang="en-US" sz="800" dirty="0">
                <a:solidFill>
                  <a:prstClr val="black"/>
                </a:solidFill>
              </a:rPr>
              <a:t>袋</a:t>
            </a:r>
            <a:r>
              <a:rPr lang="en-US" altLang="ja-JP" sz="800" dirty="0">
                <a:solidFill>
                  <a:prstClr val="black"/>
                </a:solidFill>
              </a:rPr>
              <a:t>21</a:t>
            </a:r>
            <a:r>
              <a:rPr lang="ja-JP" altLang="en-US" sz="800" dirty="0">
                <a:solidFill>
                  <a:prstClr val="black"/>
                </a:solidFill>
              </a:rPr>
              <a:t>粒入り　</a:t>
            </a:r>
            <a:r>
              <a:rPr lang="en-US" altLang="ja-JP" sz="800" dirty="0">
                <a:solidFill>
                  <a:prstClr val="black"/>
                </a:solidFill>
              </a:rPr>
              <a:t>216</a:t>
            </a:r>
            <a:r>
              <a:rPr lang="ja-JP" altLang="en-US" sz="800" dirty="0">
                <a:solidFill>
                  <a:prstClr val="black"/>
                </a:solidFill>
              </a:rPr>
              <a:t>円（税込）</a:t>
            </a:r>
            <a:endParaRPr lang="en-US" altLang="ja-JP" sz="800" dirty="0">
              <a:solidFill>
                <a:prstClr val="black"/>
              </a:solidFill>
            </a:endParaRPr>
          </a:p>
          <a:p>
            <a:endParaRPr lang="en-US" altLang="ja-JP" sz="800" dirty="0">
              <a:solidFill>
                <a:prstClr val="black"/>
              </a:solidFill>
            </a:endParaRPr>
          </a:p>
          <a:p>
            <a:r>
              <a:rPr lang="ja-JP" altLang="en-US" sz="800" dirty="0">
                <a:solidFill>
                  <a:prstClr val="black"/>
                </a:solidFill>
              </a:rPr>
              <a:t>森永製菓</a:t>
            </a:r>
            <a:endParaRPr lang="en-US" altLang="ja-JP" sz="800" dirty="0">
              <a:solidFill>
                <a:prstClr val="black"/>
              </a:solidFill>
            </a:endParaRPr>
          </a:p>
          <a:p>
            <a:r>
              <a:rPr lang="en-US" altLang="ja-JP" sz="800" dirty="0">
                <a:solidFill>
                  <a:prstClr val="black"/>
                </a:solidFill>
              </a:rPr>
              <a:t>http://www.morinaga.co.jp/taberu-mask/</a:t>
            </a:r>
            <a:endParaRPr lang="ja-JP" altLang="en-US" sz="8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86" y="2920341"/>
            <a:ext cx="1444761" cy="1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36" y="6058308"/>
            <a:ext cx="1416596" cy="126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4917433" y="2869863"/>
            <a:ext cx="157244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solidFill>
                  <a:prstClr val="black"/>
                </a:solidFill>
              </a:rPr>
              <a:t>③食べるお茶</a:t>
            </a:r>
            <a:endParaRPr lang="en-US" altLang="ja-JP" sz="900" b="1" dirty="0">
              <a:solidFill>
                <a:prstClr val="black"/>
              </a:solidFill>
            </a:endParaRPr>
          </a:p>
          <a:p>
            <a:r>
              <a:rPr lang="ja-JP" altLang="en-US" sz="800" dirty="0">
                <a:solidFill>
                  <a:prstClr val="black"/>
                </a:solidFill>
              </a:rPr>
              <a:t>果実のおいしさをギュッと濃縮したドライフルーツとハーブをブレンドした新感覚の食べるお茶。</a:t>
            </a:r>
          </a:p>
          <a:p>
            <a:r>
              <a:rPr lang="ja-JP" altLang="en-US" sz="800" dirty="0">
                <a:solidFill>
                  <a:prstClr val="black"/>
                </a:solidFill>
              </a:rPr>
              <a:t> </a:t>
            </a:r>
            <a:endParaRPr lang="en-US" altLang="ja-JP" sz="800" dirty="0">
              <a:solidFill>
                <a:prstClr val="black"/>
              </a:solidFill>
            </a:endParaRPr>
          </a:p>
          <a:p>
            <a:r>
              <a:rPr lang="ja-JP" altLang="en-US" sz="800" dirty="0">
                <a:solidFill>
                  <a:prstClr val="black"/>
                </a:solidFill>
              </a:rPr>
              <a:t>やわらかで風味豊かな香りにほっと一息。小腹がすいた時にはヘルシーなおやつとしてもお勧めです。</a:t>
            </a:r>
            <a:endParaRPr lang="en-US" altLang="ja-JP" sz="800" dirty="0">
              <a:solidFill>
                <a:prstClr val="black"/>
              </a:solidFill>
            </a:endParaRPr>
          </a:p>
          <a:p>
            <a:endParaRPr lang="en-US" altLang="ja-JP" sz="800" dirty="0">
              <a:solidFill>
                <a:prstClr val="black"/>
              </a:solidFill>
            </a:endParaRPr>
          </a:p>
          <a:p>
            <a:r>
              <a:rPr lang="en-US" altLang="ja-JP" sz="800" dirty="0">
                <a:solidFill>
                  <a:prstClr val="black"/>
                </a:solidFill>
              </a:rPr>
              <a:t>            </a:t>
            </a:r>
          </a:p>
          <a:p>
            <a:r>
              <a:rPr lang="ja-JP" altLang="en-US" sz="800" dirty="0">
                <a:solidFill>
                  <a:prstClr val="black"/>
                </a:solidFill>
              </a:rPr>
              <a:t>　　　　各種　</a:t>
            </a:r>
            <a:r>
              <a:rPr lang="en-US" altLang="ja-JP" sz="800" dirty="0">
                <a:solidFill>
                  <a:prstClr val="black"/>
                </a:solidFill>
              </a:rPr>
              <a:t>50</a:t>
            </a:r>
            <a:r>
              <a:rPr lang="ja-JP" altLang="en-US" sz="800" dirty="0">
                <a:solidFill>
                  <a:prstClr val="black"/>
                </a:solidFill>
              </a:rPr>
              <a:t>ｇ　</a:t>
            </a:r>
            <a:r>
              <a:rPr lang="en-US" altLang="ja-JP" sz="800" dirty="0">
                <a:solidFill>
                  <a:prstClr val="black"/>
                </a:solidFill>
              </a:rPr>
              <a:t>820</a:t>
            </a:r>
            <a:r>
              <a:rPr lang="ja-JP" altLang="en-US" sz="800" dirty="0">
                <a:solidFill>
                  <a:prstClr val="black"/>
                </a:solidFill>
              </a:rPr>
              <a:t>円（税込）</a:t>
            </a:r>
            <a:endParaRPr lang="en-US" altLang="ja-JP" sz="800" dirty="0">
              <a:solidFill>
                <a:prstClr val="black"/>
              </a:solidFill>
            </a:endParaRPr>
          </a:p>
          <a:p>
            <a:endParaRPr lang="en-US" altLang="ja-JP" sz="800" dirty="0">
              <a:solidFill>
                <a:prstClr val="black"/>
              </a:solidFill>
            </a:endParaRPr>
          </a:p>
          <a:p>
            <a:r>
              <a:rPr lang="en-US" altLang="ja-JP" sz="800" dirty="0">
                <a:solidFill>
                  <a:prstClr val="black"/>
                </a:solidFill>
              </a:rPr>
              <a:t>VECUA </a:t>
            </a:r>
            <a:r>
              <a:rPr lang="ja-JP" altLang="en-US" sz="800" dirty="0">
                <a:solidFill>
                  <a:prstClr val="black"/>
                </a:solidFill>
              </a:rPr>
              <a:t> </a:t>
            </a:r>
            <a:r>
              <a:rPr lang="en-US" altLang="ja-JP" sz="800" dirty="0">
                <a:solidFill>
                  <a:prstClr val="black"/>
                </a:solidFill>
              </a:rPr>
              <a:t>Honey</a:t>
            </a:r>
          </a:p>
          <a:p>
            <a:r>
              <a:rPr lang="en-US" altLang="ja-JP" sz="800" dirty="0">
                <a:solidFill>
                  <a:prstClr val="black"/>
                </a:solidFill>
              </a:rPr>
              <a:t>TEL:0120-941-554</a:t>
            </a:r>
          </a:p>
          <a:p>
            <a:r>
              <a:rPr lang="en-US" altLang="ja-JP" sz="800" dirty="0">
                <a:solidFill>
                  <a:prstClr val="black"/>
                </a:solidFill>
              </a:rPr>
              <a:t>http://www.vecua-honey.com/feature/201512_fruitea/</a:t>
            </a:r>
            <a:endParaRPr lang="ja-JP" altLang="en-US" sz="800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34087" y="5809525"/>
            <a:ext cx="1642316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solidFill>
                  <a:prstClr val="black"/>
                </a:solidFill>
              </a:rPr>
              <a:t>④食べるお灸</a:t>
            </a:r>
            <a:endParaRPr lang="en-US" altLang="ja-JP" sz="900" b="1" dirty="0">
              <a:solidFill>
                <a:prstClr val="black"/>
              </a:solidFill>
            </a:endParaRPr>
          </a:p>
          <a:p>
            <a:r>
              <a:rPr lang="ja-JP" altLang="en-US" sz="800" dirty="0">
                <a:solidFill>
                  <a:prstClr val="black"/>
                </a:solidFill>
              </a:rPr>
              <a:t>お灸の原材料であるヨモギを使ったお汁粉。</a:t>
            </a:r>
            <a:endParaRPr lang="en-US" altLang="ja-JP" sz="800" dirty="0">
              <a:solidFill>
                <a:prstClr val="black"/>
              </a:solidFill>
            </a:endParaRPr>
          </a:p>
          <a:p>
            <a:r>
              <a:rPr lang="ja-JP" altLang="en-US" sz="800" dirty="0">
                <a:solidFill>
                  <a:prstClr val="black"/>
                </a:solidFill>
              </a:rPr>
              <a:t>ヨモギは</a:t>
            </a:r>
            <a:r>
              <a:rPr lang="en-US" altLang="ja-JP" sz="800" dirty="0">
                <a:solidFill>
                  <a:prstClr val="black"/>
                </a:solidFill>
              </a:rPr>
              <a:t>『</a:t>
            </a:r>
            <a:r>
              <a:rPr lang="ja-JP" altLang="en-US" sz="800" dirty="0">
                <a:solidFill>
                  <a:prstClr val="black"/>
                </a:solidFill>
              </a:rPr>
              <a:t>ハーブの王様</a:t>
            </a:r>
            <a:r>
              <a:rPr lang="en-US" altLang="ja-JP" sz="800" dirty="0">
                <a:solidFill>
                  <a:prstClr val="black"/>
                </a:solidFill>
              </a:rPr>
              <a:t>』</a:t>
            </a:r>
            <a:r>
              <a:rPr lang="ja-JP" altLang="en-US" sz="800" dirty="0">
                <a:solidFill>
                  <a:prstClr val="black"/>
                </a:solidFill>
              </a:rPr>
              <a:t>と呼ばれるほど、その効果は絶大。</a:t>
            </a:r>
          </a:p>
          <a:p>
            <a:r>
              <a:rPr lang="ja-JP" altLang="en-US" sz="800" dirty="0">
                <a:solidFill>
                  <a:prstClr val="black"/>
                </a:solidFill>
              </a:rPr>
              <a:t>飲んで</a:t>
            </a:r>
            <a:r>
              <a:rPr lang="ja-JP" altLang="en-US" sz="800" dirty="0" err="1">
                <a:solidFill>
                  <a:prstClr val="black"/>
                </a:solidFill>
              </a:rPr>
              <a:t>良し</a:t>
            </a:r>
            <a:r>
              <a:rPr lang="ja-JP" altLang="en-US" sz="800" dirty="0">
                <a:solidFill>
                  <a:prstClr val="black"/>
                </a:solidFill>
              </a:rPr>
              <a:t>、付けて</a:t>
            </a:r>
            <a:r>
              <a:rPr lang="ja-JP" altLang="en-US" sz="800" dirty="0" err="1">
                <a:solidFill>
                  <a:prstClr val="black"/>
                </a:solidFill>
              </a:rPr>
              <a:t>良し</a:t>
            </a:r>
            <a:r>
              <a:rPr lang="ja-JP" altLang="en-US" sz="800" dirty="0">
                <a:solidFill>
                  <a:prstClr val="black"/>
                </a:solidFill>
              </a:rPr>
              <a:t>、浸かって</a:t>
            </a:r>
            <a:r>
              <a:rPr lang="ja-JP" altLang="en-US" sz="800" dirty="0" err="1">
                <a:solidFill>
                  <a:prstClr val="black"/>
                </a:solidFill>
              </a:rPr>
              <a:t>良し</a:t>
            </a:r>
            <a:r>
              <a:rPr lang="ja-JP" altLang="en-US" sz="800" dirty="0">
                <a:solidFill>
                  <a:prstClr val="black"/>
                </a:solidFill>
              </a:rPr>
              <a:t>、嗅いで</a:t>
            </a:r>
            <a:r>
              <a:rPr lang="ja-JP" altLang="en-US" sz="800" dirty="0" err="1">
                <a:solidFill>
                  <a:prstClr val="black"/>
                </a:solidFill>
              </a:rPr>
              <a:t>良し</a:t>
            </a:r>
            <a:r>
              <a:rPr lang="ja-JP" altLang="en-US" sz="800" dirty="0">
                <a:solidFill>
                  <a:prstClr val="black"/>
                </a:solidFill>
              </a:rPr>
              <a:t>、燃やして良</a:t>
            </a:r>
            <a:r>
              <a:rPr lang="ja-JP" altLang="en-US" sz="800" dirty="0" err="1">
                <a:solidFill>
                  <a:prstClr val="black"/>
                </a:solidFill>
              </a:rPr>
              <a:t>しの</a:t>
            </a:r>
            <a:r>
              <a:rPr lang="ja-JP" altLang="en-US" sz="800" dirty="0">
                <a:solidFill>
                  <a:prstClr val="black"/>
                </a:solidFill>
              </a:rPr>
              <a:t>薬草。</a:t>
            </a:r>
            <a:endParaRPr lang="en-US" altLang="ja-JP" sz="800" dirty="0">
              <a:solidFill>
                <a:prstClr val="black"/>
              </a:solidFill>
            </a:endParaRPr>
          </a:p>
          <a:p>
            <a:endParaRPr lang="en-US" altLang="ja-JP" sz="800" dirty="0">
              <a:solidFill>
                <a:prstClr val="black"/>
              </a:solidFill>
            </a:endParaRPr>
          </a:p>
          <a:p>
            <a:r>
              <a:rPr lang="ja-JP" altLang="en-US" sz="800" dirty="0">
                <a:solidFill>
                  <a:prstClr val="black"/>
                </a:solidFill>
              </a:rPr>
              <a:t>ぽかぽか美容鍼灸コース</a:t>
            </a:r>
            <a:endParaRPr lang="en-US" altLang="ja-JP" sz="800" dirty="0">
              <a:solidFill>
                <a:prstClr val="black"/>
              </a:solidFill>
            </a:endParaRPr>
          </a:p>
          <a:p>
            <a:r>
              <a:rPr lang="ja-JP" altLang="en-US" sz="800" dirty="0">
                <a:solidFill>
                  <a:prstClr val="black"/>
                </a:solidFill>
              </a:rPr>
              <a:t>（美容鍼灸＋食べるお灸）</a:t>
            </a:r>
            <a:endParaRPr lang="en-US" altLang="ja-JP" sz="800" dirty="0">
              <a:solidFill>
                <a:prstClr val="black"/>
              </a:solidFill>
            </a:endParaRPr>
          </a:p>
          <a:p>
            <a:r>
              <a:rPr lang="en-US" altLang="ja-JP" sz="800" dirty="0">
                <a:solidFill>
                  <a:prstClr val="black"/>
                </a:solidFill>
              </a:rPr>
              <a:t>60</a:t>
            </a:r>
            <a:r>
              <a:rPr lang="ja-JP" altLang="en-US" sz="800" dirty="0">
                <a:solidFill>
                  <a:prstClr val="black"/>
                </a:solidFill>
              </a:rPr>
              <a:t>分 </a:t>
            </a:r>
            <a:r>
              <a:rPr lang="en-US" altLang="ja-JP" sz="800" dirty="0">
                <a:solidFill>
                  <a:prstClr val="black"/>
                </a:solidFill>
              </a:rPr>
              <a:t>16,740</a:t>
            </a:r>
            <a:r>
              <a:rPr lang="ja-JP" altLang="en-US" sz="800" dirty="0">
                <a:solidFill>
                  <a:prstClr val="black"/>
                </a:solidFill>
              </a:rPr>
              <a:t>円（税込）</a:t>
            </a:r>
            <a:endParaRPr lang="en-US" altLang="ja-JP" sz="800" dirty="0">
              <a:solidFill>
                <a:prstClr val="black"/>
              </a:solidFill>
            </a:endParaRPr>
          </a:p>
          <a:p>
            <a:endParaRPr lang="ja-JP" altLang="en-US" sz="800" dirty="0">
              <a:solidFill>
                <a:prstClr val="black"/>
              </a:solidFill>
            </a:endParaRPr>
          </a:p>
          <a:p>
            <a:r>
              <a:rPr lang="ja-JP" altLang="en-US" sz="800" dirty="0">
                <a:solidFill>
                  <a:prstClr val="black"/>
                </a:solidFill>
              </a:rPr>
              <a:t>グラン治療院</a:t>
            </a:r>
            <a:endParaRPr lang="en-US" altLang="ja-JP" sz="800" dirty="0">
              <a:solidFill>
                <a:prstClr val="black"/>
              </a:solidFill>
            </a:endParaRPr>
          </a:p>
          <a:p>
            <a:r>
              <a:rPr lang="en-US" altLang="ja-JP" sz="800" dirty="0">
                <a:solidFill>
                  <a:prstClr val="black"/>
                </a:solidFill>
                <a:hlinkClick r:id="rId7"/>
              </a:rPr>
              <a:t>TEL:03-6459-2725</a:t>
            </a:r>
            <a:endParaRPr lang="en-US" altLang="ja-JP" sz="800" dirty="0">
              <a:solidFill>
                <a:prstClr val="black"/>
              </a:solidFill>
            </a:endParaRPr>
          </a:p>
          <a:p>
            <a:r>
              <a:rPr lang="en-US" altLang="ja-JP" sz="800" dirty="0">
                <a:solidFill>
                  <a:prstClr val="black"/>
                </a:solidFill>
              </a:rPr>
              <a:t>http://www.biyoshinkyu.net/</a:t>
            </a:r>
          </a:p>
          <a:p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7928" y="2753433"/>
            <a:ext cx="2913040" cy="26642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 dirty="0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487451" y="2753433"/>
            <a:ext cx="3141438" cy="26642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490490" y="5651641"/>
            <a:ext cx="3190602" cy="23067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56652" y="5642389"/>
            <a:ext cx="2913040" cy="23067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799F052E-013B-468E-9868-A4B507F69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0" y="8491454"/>
            <a:ext cx="6492875" cy="5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BDBED0C-8C2E-4014-A21F-D978DBDAA603}"/>
              </a:ext>
            </a:extLst>
          </p:cNvPr>
          <p:cNvSpPr txBox="1"/>
          <p:nvPr/>
        </p:nvSpPr>
        <p:spPr>
          <a:xfrm>
            <a:off x="404664" y="8595872"/>
            <a:ext cx="2779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【</a:t>
            </a:r>
            <a:r>
              <a:rPr kumimoji="1" lang="ja-JP" altLang="en-US" sz="1200" b="1" dirty="0"/>
              <a:t>ご取材に関するお問合せ</a:t>
            </a:r>
            <a:r>
              <a:rPr kumimoji="1" lang="en-US" altLang="ja-JP" sz="1200" b="1" dirty="0"/>
              <a:t>】</a:t>
            </a:r>
          </a:p>
          <a:p>
            <a:r>
              <a:rPr lang="ja-JP" altLang="en-US" sz="1200" dirty="0"/>
              <a:t>グラン治療院</a:t>
            </a:r>
            <a:r>
              <a:rPr kumimoji="1" lang="ja-JP" altLang="en-US" sz="1200" dirty="0"/>
              <a:t>　担当：</a:t>
            </a:r>
            <a:r>
              <a:rPr lang="ja-JP" altLang="en-US" sz="1200" dirty="0"/>
              <a:t>栗本　夏帆</a:t>
            </a:r>
            <a:endParaRPr kumimoji="1" lang="en-US" altLang="ja-JP" sz="12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2D44C35-F371-40A8-A0A3-059C68834CFF}"/>
              </a:ext>
            </a:extLst>
          </p:cNvPr>
          <p:cNvSpPr txBox="1"/>
          <p:nvPr/>
        </p:nvSpPr>
        <p:spPr>
          <a:xfrm>
            <a:off x="2665839" y="8583550"/>
            <a:ext cx="2779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TEL</a:t>
            </a:r>
            <a:r>
              <a:rPr lang="ja-JP" altLang="en-US" sz="1200" dirty="0"/>
              <a:t>：</a:t>
            </a:r>
            <a:r>
              <a:rPr lang="en-US" altLang="ja-JP" sz="1200" dirty="0"/>
              <a:t>03-6459-2725</a:t>
            </a:r>
            <a:r>
              <a:rPr lang="ja-JP" altLang="en-US" sz="1200" dirty="0"/>
              <a:t>　</a:t>
            </a:r>
            <a:r>
              <a:rPr lang="en-US" altLang="ja-JP" sz="1200" dirty="0"/>
              <a:t>FAX</a:t>
            </a:r>
            <a:r>
              <a:rPr lang="ja-JP" altLang="en-US" sz="1200" dirty="0"/>
              <a:t>：</a:t>
            </a:r>
            <a:r>
              <a:rPr lang="en-US" altLang="ja-JP" sz="1200" dirty="0"/>
              <a:t>03-6459-2925</a:t>
            </a:r>
          </a:p>
          <a:p>
            <a:r>
              <a:rPr lang="en-US" altLang="ja-JP" sz="1200" dirty="0"/>
              <a:t>e-mail</a:t>
            </a:r>
            <a:r>
              <a:rPr lang="ja-JP" altLang="en-US" sz="1200" dirty="0"/>
              <a:t>：</a:t>
            </a:r>
            <a:r>
              <a:rPr lang="en-US" altLang="ja-JP" sz="1200" dirty="0"/>
              <a:t>kurimoto@shinkyu.co.jp</a:t>
            </a:r>
          </a:p>
        </p:txBody>
      </p:sp>
    </p:spTree>
    <p:extLst>
      <p:ext uri="{BB962C8B-B14F-4D97-AF65-F5344CB8AC3E}">
        <p14:creationId xmlns:p14="http://schemas.microsoft.com/office/powerpoint/2010/main" val="260558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99889" y="747020"/>
            <a:ext cx="6381203" cy="8145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3368" y="325225"/>
            <a:ext cx="295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  <a:latin typeface="ＭＳ Ｐゴシック"/>
              </a:rPr>
              <a:t>※</a:t>
            </a:r>
            <a:r>
              <a:rPr lang="ja-JP" altLang="en-US" sz="2000" dirty="0">
                <a:solidFill>
                  <a:prstClr val="black"/>
                </a:solidFill>
                <a:latin typeface="ＭＳ Ｐゴシック"/>
              </a:rPr>
              <a:t>参考資料</a:t>
            </a:r>
            <a:endParaRPr lang="en-US" altLang="ja-JP" sz="2000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63908" y="831143"/>
            <a:ext cx="565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prstClr val="black"/>
                </a:solidFill>
                <a:latin typeface="ＭＳ Ｐゴシック"/>
              </a:rPr>
              <a:t>『</a:t>
            </a:r>
            <a:r>
              <a:rPr lang="ja-JP" altLang="en-US" sz="3600" dirty="0">
                <a:solidFill>
                  <a:prstClr val="black"/>
                </a:solidFill>
                <a:latin typeface="ＭＳ Ｐゴシック"/>
              </a:rPr>
              <a:t>機能性チョコ</a:t>
            </a:r>
            <a:r>
              <a:rPr lang="en-US" altLang="ja-JP" sz="3600" dirty="0">
                <a:solidFill>
                  <a:prstClr val="black"/>
                </a:solidFill>
                <a:latin typeface="ＭＳ Ｐゴシック"/>
              </a:rPr>
              <a:t>』</a:t>
            </a:r>
            <a:r>
              <a:rPr lang="ja-JP" altLang="en-US" sz="3600" dirty="0">
                <a:solidFill>
                  <a:prstClr val="black"/>
                </a:solidFill>
                <a:latin typeface="ＭＳ Ｐゴシック"/>
              </a:rPr>
              <a:t>まとめ</a:t>
            </a:r>
            <a:endParaRPr lang="en-US" altLang="ja-JP" sz="3600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13977" y="1736721"/>
            <a:ext cx="48300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prstClr val="black"/>
                </a:solidFill>
              </a:rPr>
              <a:t>チョコレートに様々な健康機能を持たせた「健康志向」の商品が増えてきている。</a:t>
            </a:r>
            <a:endParaRPr lang="en-US" altLang="ja-JP" sz="1050" dirty="0">
              <a:solidFill>
                <a:prstClr val="black"/>
              </a:solidFill>
            </a:endParaRPr>
          </a:p>
          <a:p>
            <a:r>
              <a:rPr lang="ja-JP" altLang="en-US" sz="1050" dirty="0">
                <a:solidFill>
                  <a:prstClr val="black"/>
                </a:solidFill>
              </a:rPr>
              <a:t>注目されている四つを集めてみました。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942" y="2474788"/>
            <a:ext cx="3125558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prstClr val="black"/>
                </a:solidFill>
              </a:rPr>
              <a:t>①ポリフェノールを多く含むチョコ</a:t>
            </a:r>
            <a:endParaRPr lang="en-US" altLang="ja-JP" sz="1200" b="1" dirty="0">
              <a:solidFill>
                <a:prstClr val="black"/>
              </a:solidFill>
            </a:endParaRPr>
          </a:p>
          <a:p>
            <a:endParaRPr lang="en-US" altLang="ja-JP" sz="800" dirty="0">
              <a:solidFill>
                <a:prstClr val="black"/>
              </a:solidFill>
            </a:endParaRPr>
          </a:p>
          <a:p>
            <a:r>
              <a:rPr lang="ja-JP" altLang="en-US" sz="1050" dirty="0">
                <a:solidFill>
                  <a:prstClr val="black"/>
                </a:solidFill>
              </a:rPr>
              <a:t>機能性１：血圧低下作用</a:t>
            </a:r>
          </a:p>
          <a:p>
            <a:endParaRPr lang="ja-JP" altLang="en-US" sz="1050" dirty="0">
              <a:solidFill>
                <a:prstClr val="black"/>
              </a:solidFill>
            </a:endParaRPr>
          </a:p>
          <a:p>
            <a:r>
              <a:rPr lang="ja-JP" altLang="en-US" sz="1050" dirty="0">
                <a:solidFill>
                  <a:prstClr val="black"/>
                </a:solidFill>
              </a:rPr>
              <a:t>機能性２：動脈硬化を防ぐ</a:t>
            </a:r>
          </a:p>
          <a:p>
            <a:endParaRPr lang="ja-JP" altLang="en-US" sz="800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1942" y="5570908"/>
            <a:ext cx="2852864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prstClr val="black"/>
                </a:solidFill>
              </a:rPr>
              <a:t>②低</a:t>
            </a:r>
            <a:r>
              <a:rPr lang="en-US" altLang="ja-JP" sz="1200" b="1" dirty="0">
                <a:solidFill>
                  <a:prstClr val="black"/>
                </a:solidFill>
              </a:rPr>
              <a:t>GI</a:t>
            </a:r>
            <a:r>
              <a:rPr lang="ja-JP" altLang="en-US" sz="1200" b="1" dirty="0">
                <a:solidFill>
                  <a:prstClr val="black"/>
                </a:solidFill>
              </a:rPr>
              <a:t>チョコ</a:t>
            </a:r>
            <a:endParaRPr lang="en-US" altLang="ja-JP" sz="1200" b="1" dirty="0">
              <a:solidFill>
                <a:prstClr val="black"/>
              </a:solidFill>
            </a:endParaRPr>
          </a:p>
          <a:p>
            <a:endParaRPr lang="en-US" altLang="ja-JP" sz="1050" b="1" dirty="0">
              <a:solidFill>
                <a:prstClr val="black"/>
              </a:solidFill>
            </a:endParaRPr>
          </a:p>
          <a:p>
            <a:r>
              <a:rPr lang="ja-JP" altLang="en-US" sz="1050" dirty="0">
                <a:solidFill>
                  <a:prstClr val="black"/>
                </a:solidFill>
                <a:latin typeface="+mn-ea"/>
              </a:rPr>
              <a:t>機能性：血糖値の上昇しない「マルチトール」を配合したチョコ。</a:t>
            </a:r>
            <a:endParaRPr lang="en-US" altLang="ja-JP" sz="1050" dirty="0">
              <a:solidFill>
                <a:prstClr val="black"/>
              </a:solidFill>
              <a:latin typeface="+mn-ea"/>
            </a:endParaRPr>
          </a:p>
          <a:p>
            <a:r>
              <a:rPr lang="ja-JP" altLang="en-US" sz="1050" dirty="0">
                <a:solidFill>
                  <a:prstClr val="black"/>
                </a:solidFill>
                <a:latin typeface="+mn-ea"/>
              </a:rPr>
              <a:t>低カロリーで砂糖の半分の</a:t>
            </a:r>
            <a:r>
              <a:rPr lang="en-US" altLang="ja-JP" sz="1050" dirty="0">
                <a:solidFill>
                  <a:prstClr val="black"/>
                </a:solidFill>
                <a:latin typeface="+mn-ea"/>
              </a:rPr>
              <a:t>2kcal/g</a:t>
            </a:r>
            <a:r>
              <a:rPr lang="ja-JP" altLang="en-US" sz="1050" dirty="0" err="1">
                <a:solidFill>
                  <a:prstClr val="black"/>
                </a:solidFill>
                <a:latin typeface="+mn-ea"/>
              </a:rPr>
              <a:t>なので</a:t>
            </a:r>
            <a:r>
              <a:rPr lang="ja-JP" altLang="en-US" sz="1050" dirty="0">
                <a:solidFill>
                  <a:prstClr val="black"/>
                </a:solidFill>
                <a:latin typeface="+mn-ea"/>
              </a:rPr>
              <a:t>ヘルシーな性質を持っています。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38762" y="2474788"/>
            <a:ext cx="3058306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prstClr val="black"/>
                </a:solidFill>
              </a:rPr>
              <a:t>③難消化性デキストリン配合のチョコ</a:t>
            </a:r>
            <a:endParaRPr lang="en-US" altLang="ja-JP" sz="1200" b="1" dirty="0">
              <a:solidFill>
                <a:prstClr val="black"/>
              </a:solidFill>
            </a:endParaRPr>
          </a:p>
          <a:p>
            <a:endParaRPr lang="en-US" altLang="ja-JP" sz="800" dirty="0">
              <a:solidFill>
                <a:prstClr val="black"/>
              </a:solidFill>
            </a:endParaRPr>
          </a:p>
          <a:p>
            <a:r>
              <a:rPr lang="ja-JP" altLang="en-US" sz="1050" dirty="0">
                <a:solidFill>
                  <a:prstClr val="black"/>
                </a:solidFill>
              </a:rPr>
              <a:t>機能性</a:t>
            </a:r>
            <a:r>
              <a:rPr lang="en-US" altLang="ja-JP" sz="1050" dirty="0">
                <a:solidFill>
                  <a:prstClr val="black"/>
                </a:solidFill>
              </a:rPr>
              <a:t>1:</a:t>
            </a:r>
            <a:r>
              <a:rPr lang="ja-JP" altLang="en-US" sz="1050" dirty="0">
                <a:solidFill>
                  <a:prstClr val="black"/>
                </a:solidFill>
              </a:rPr>
              <a:t>脂肪の吸収を抑えて排出を増加する作用</a:t>
            </a:r>
          </a:p>
          <a:p>
            <a:endParaRPr lang="ja-JP" altLang="en-US" sz="1050" dirty="0">
              <a:solidFill>
                <a:prstClr val="black"/>
              </a:solidFill>
            </a:endParaRPr>
          </a:p>
          <a:p>
            <a:r>
              <a:rPr lang="ja-JP" altLang="en-US" sz="1050" dirty="0">
                <a:solidFill>
                  <a:prstClr val="black"/>
                </a:solidFill>
              </a:rPr>
              <a:t>機能性</a:t>
            </a:r>
            <a:r>
              <a:rPr lang="en-US" altLang="ja-JP" sz="1050" dirty="0">
                <a:solidFill>
                  <a:prstClr val="black"/>
                </a:solidFill>
              </a:rPr>
              <a:t>2:</a:t>
            </a:r>
            <a:r>
              <a:rPr lang="ja-JP" altLang="en-US" sz="1050" dirty="0">
                <a:solidFill>
                  <a:prstClr val="black"/>
                </a:solidFill>
              </a:rPr>
              <a:t>血糖値の上昇をおだやかにする作用</a:t>
            </a:r>
          </a:p>
          <a:p>
            <a:endParaRPr lang="ja-JP" altLang="en-US" sz="1050" dirty="0">
              <a:solidFill>
                <a:prstClr val="black"/>
              </a:solidFill>
            </a:endParaRPr>
          </a:p>
          <a:p>
            <a:r>
              <a:rPr lang="ja-JP" altLang="en-US" sz="1050" dirty="0">
                <a:solidFill>
                  <a:prstClr val="black"/>
                </a:solidFill>
              </a:rPr>
              <a:t>機能性</a:t>
            </a:r>
            <a:r>
              <a:rPr lang="en-US" altLang="ja-JP" sz="1050" dirty="0">
                <a:solidFill>
                  <a:prstClr val="black"/>
                </a:solidFill>
              </a:rPr>
              <a:t>3:</a:t>
            </a:r>
            <a:r>
              <a:rPr lang="ja-JP" altLang="en-US" sz="1050" dirty="0">
                <a:solidFill>
                  <a:prstClr val="black"/>
                </a:solidFill>
              </a:rPr>
              <a:t>お腹の調子を整える整腸作用</a:t>
            </a:r>
            <a:endParaRPr lang="en-US" altLang="ja-JP" sz="1050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38762" y="5570908"/>
            <a:ext cx="241051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prstClr val="black"/>
                </a:solidFill>
              </a:rPr>
              <a:t>④乳酸菌配合整腸チョコ</a:t>
            </a:r>
            <a:endParaRPr lang="en-US" altLang="ja-JP" sz="1200" b="1" dirty="0">
              <a:solidFill>
                <a:prstClr val="black"/>
              </a:solidFill>
            </a:endParaRPr>
          </a:p>
          <a:p>
            <a:endParaRPr lang="en-US" altLang="ja-JP" sz="900" b="1" dirty="0">
              <a:solidFill>
                <a:prstClr val="black"/>
              </a:solidFill>
            </a:endParaRPr>
          </a:p>
          <a:p>
            <a:r>
              <a:rPr lang="ja-JP" altLang="en-US" sz="1050" dirty="0">
                <a:solidFill>
                  <a:prstClr val="black"/>
                </a:solidFill>
              </a:rPr>
              <a:t>機能性：乳酸菌をチョコに包むことで、腸まで直接届く腸の調子を整えるチョコ。</a:t>
            </a:r>
            <a:endParaRPr lang="en-US" altLang="ja-JP" sz="1050" dirty="0">
              <a:solidFill>
                <a:prstClr val="black"/>
              </a:solidFill>
            </a:endParaRPr>
          </a:p>
          <a:p>
            <a:endParaRPr lang="ja-JP" altLang="en-US" sz="1050" dirty="0">
              <a:solidFill>
                <a:prstClr val="black"/>
              </a:solidFill>
            </a:endParaRPr>
          </a:p>
          <a:p>
            <a:endParaRPr lang="en-US" altLang="ja-JP" sz="1050" dirty="0">
              <a:solidFill>
                <a:prstClr val="black"/>
              </a:solidFill>
            </a:endParaRPr>
          </a:p>
          <a:p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6652" y="2406144"/>
            <a:ext cx="2941765" cy="26642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 dirty="0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495313" y="2406144"/>
            <a:ext cx="3141438" cy="26642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490490" y="5407585"/>
            <a:ext cx="3190602" cy="254160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56652" y="5407585"/>
            <a:ext cx="2913040" cy="254160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40" y="3819900"/>
            <a:ext cx="1001331" cy="70824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551" y="3782084"/>
            <a:ext cx="1079500" cy="94535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38" y="6732240"/>
            <a:ext cx="971089" cy="971089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6559" y="6721845"/>
            <a:ext cx="1182601" cy="87449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372342" y="3775686"/>
            <a:ext cx="195639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+mn-ea"/>
              </a:rPr>
              <a:t>メーカー：明治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商品名：</a:t>
            </a:r>
            <a:r>
              <a:rPr kumimoji="1" lang="ja-JP" altLang="en-US" sz="1050" dirty="0">
                <a:latin typeface="+mn-ea"/>
              </a:rPr>
              <a:t>チョコレート効果</a:t>
            </a:r>
            <a:r>
              <a:rPr lang="en-US" altLang="ja-JP" sz="1050" dirty="0">
                <a:latin typeface="+mn-ea"/>
              </a:rPr>
              <a:t>72</a:t>
            </a:r>
            <a:r>
              <a:rPr lang="ja-JP" altLang="en-US" sz="1050" dirty="0">
                <a:latin typeface="+mn-ea"/>
              </a:rPr>
              <a:t>％</a:t>
            </a:r>
            <a:endParaRPr kumimoji="1"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内容量：</a:t>
            </a:r>
            <a:r>
              <a:rPr lang="en-US" altLang="ja-JP" sz="1050" dirty="0">
                <a:latin typeface="+mn-ea"/>
              </a:rPr>
              <a:t>75</a:t>
            </a:r>
            <a:r>
              <a:rPr lang="ja-JP" altLang="en-US" sz="1050" dirty="0" err="1">
                <a:latin typeface="+mn-ea"/>
              </a:rPr>
              <a:t>ｇ</a:t>
            </a:r>
            <a:endParaRPr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値段：</a:t>
            </a:r>
            <a:r>
              <a:rPr kumimoji="1" lang="en-US" altLang="ja-JP" sz="1050" dirty="0">
                <a:latin typeface="+mn-ea"/>
              </a:rPr>
              <a:t>210</a:t>
            </a:r>
            <a:r>
              <a:rPr kumimoji="1" lang="ja-JP" altLang="en-US" sz="1050" dirty="0">
                <a:latin typeface="+mn-ea"/>
              </a:rPr>
              <a:t>円（税込み）</a:t>
            </a:r>
            <a:endParaRPr kumimoji="1" lang="en-US" altLang="ja-JP" sz="1050" dirty="0">
              <a:latin typeface="+mn-ea"/>
            </a:endParaRPr>
          </a:p>
          <a:p>
            <a:r>
              <a:rPr lang="en-US" altLang="ja-JP" sz="1050" dirty="0">
                <a:latin typeface="+mn-ea"/>
              </a:rPr>
              <a:t>TEL:0120-041-082</a:t>
            </a:r>
            <a:endParaRPr kumimoji="1" lang="en-US" altLang="ja-JP" sz="1050" dirty="0">
              <a:latin typeface="+mn-ea"/>
            </a:endParaRPr>
          </a:p>
          <a:p>
            <a:endParaRPr kumimoji="1" lang="ja-JP" altLang="en-US" sz="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57078" y="6687802"/>
            <a:ext cx="1594407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メーカー：ロッテ</a:t>
            </a:r>
            <a:endParaRPr lang="en-US" altLang="ja-JP" sz="1050" dirty="0"/>
          </a:p>
          <a:p>
            <a:r>
              <a:rPr lang="ja-JP" altLang="en-US" sz="1050" dirty="0"/>
              <a:t>商品名：スイーツデイズ 乳酸菌ショコラ</a:t>
            </a:r>
            <a:endParaRPr lang="en-US" altLang="ja-JP" sz="1050" dirty="0"/>
          </a:p>
          <a:p>
            <a:r>
              <a:rPr lang="ja-JP" altLang="en-US" sz="1050" dirty="0"/>
              <a:t>内容量：</a:t>
            </a:r>
            <a:r>
              <a:rPr lang="en-US" altLang="ja-JP" sz="1050" dirty="0"/>
              <a:t>56</a:t>
            </a:r>
            <a:r>
              <a:rPr lang="ja-JP" altLang="en-US" sz="1050" dirty="0" err="1"/>
              <a:t>ｇ</a:t>
            </a:r>
            <a:endParaRPr lang="en-US" altLang="ja-JP" sz="1050" dirty="0"/>
          </a:p>
          <a:p>
            <a:r>
              <a:rPr kumimoji="1" lang="ja-JP" altLang="en-US" sz="1050" dirty="0"/>
              <a:t>値段：</a:t>
            </a:r>
            <a:r>
              <a:rPr kumimoji="1" lang="en-US" altLang="ja-JP" sz="1050" dirty="0"/>
              <a:t>334</a:t>
            </a:r>
            <a:r>
              <a:rPr kumimoji="1" lang="ja-JP" altLang="en-US" sz="1050" dirty="0"/>
              <a:t>円（税込み）</a:t>
            </a:r>
            <a:endParaRPr kumimoji="1" lang="en-US" altLang="ja-JP" sz="1050" dirty="0"/>
          </a:p>
          <a:p>
            <a:r>
              <a:rPr lang="en-US" altLang="ja-JP" sz="1050" dirty="0"/>
              <a:t>TEL:0120-302-300</a:t>
            </a:r>
          </a:p>
          <a:p>
            <a:endParaRPr kumimoji="1" lang="ja-JP" altLang="en-US" sz="105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12240" y="6804248"/>
            <a:ext cx="148471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メーカー：ロッテ</a:t>
            </a:r>
            <a:endParaRPr lang="en-US" altLang="ja-JP" sz="1050" dirty="0"/>
          </a:p>
          <a:p>
            <a:r>
              <a:rPr lang="ja-JP" altLang="en-US" sz="1050" dirty="0"/>
              <a:t>商品名：ＺＥＲＯ</a:t>
            </a:r>
            <a:endParaRPr kumimoji="1" lang="en-US" altLang="ja-JP" sz="1050" dirty="0"/>
          </a:p>
          <a:p>
            <a:r>
              <a:rPr lang="ja-JP" altLang="en-US" sz="1050" dirty="0"/>
              <a:t>内容量：</a:t>
            </a:r>
            <a:r>
              <a:rPr lang="en-US" altLang="ja-JP" sz="1050" dirty="0"/>
              <a:t>50</a:t>
            </a:r>
            <a:r>
              <a:rPr lang="ja-JP" altLang="en-US" sz="1050" dirty="0" err="1"/>
              <a:t>ｇ</a:t>
            </a:r>
            <a:endParaRPr lang="en-US" altLang="ja-JP" sz="1050" dirty="0"/>
          </a:p>
          <a:p>
            <a:r>
              <a:rPr kumimoji="1" lang="ja-JP" altLang="en-US" sz="1050" dirty="0"/>
              <a:t>値段：</a:t>
            </a:r>
            <a:r>
              <a:rPr kumimoji="1" lang="en-US" altLang="ja-JP" sz="1050" dirty="0"/>
              <a:t>224</a:t>
            </a:r>
            <a:r>
              <a:rPr kumimoji="1" lang="ja-JP" altLang="en-US" sz="1050" dirty="0"/>
              <a:t>円（税込み）</a:t>
            </a:r>
            <a:endParaRPr kumimoji="1" lang="en-US" altLang="ja-JP" sz="1050" dirty="0"/>
          </a:p>
          <a:p>
            <a:r>
              <a:rPr lang="en-US" altLang="ja-JP" sz="1050" dirty="0"/>
              <a:t>TEL:0120-302-300</a:t>
            </a:r>
            <a:endParaRPr kumimoji="1" lang="ja-JP" altLang="en-US" sz="105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858929" y="3775686"/>
            <a:ext cx="138033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メーカー：グリコ</a:t>
            </a:r>
            <a:endParaRPr lang="en-US" altLang="ja-JP" sz="1050" dirty="0"/>
          </a:p>
          <a:p>
            <a:r>
              <a:rPr lang="ja-JP" altLang="en-US" sz="1050" dirty="0"/>
              <a:t>商品名：リベラ</a:t>
            </a:r>
            <a:endParaRPr kumimoji="1" lang="en-US" altLang="ja-JP" sz="1050" dirty="0"/>
          </a:p>
          <a:p>
            <a:r>
              <a:rPr lang="ja-JP" altLang="en-US" sz="1050" dirty="0"/>
              <a:t>内容量：</a:t>
            </a:r>
            <a:r>
              <a:rPr lang="en-US" altLang="ja-JP" sz="1050" dirty="0"/>
              <a:t>50</a:t>
            </a:r>
            <a:r>
              <a:rPr lang="ja-JP" altLang="en-US" sz="1050" dirty="0" err="1"/>
              <a:t>ｇ</a:t>
            </a:r>
            <a:endParaRPr lang="en-US" altLang="ja-JP" sz="1050" dirty="0"/>
          </a:p>
          <a:p>
            <a:r>
              <a:rPr kumimoji="1" lang="ja-JP" altLang="en-US" sz="1050" dirty="0"/>
              <a:t>値段：</a:t>
            </a:r>
            <a:r>
              <a:rPr kumimoji="1" lang="en-US" altLang="ja-JP" sz="1050" dirty="0"/>
              <a:t>162</a:t>
            </a:r>
            <a:r>
              <a:rPr kumimoji="1" lang="ja-JP" altLang="en-US" sz="1050" dirty="0"/>
              <a:t>円（税込み</a:t>
            </a:r>
            <a:r>
              <a:rPr kumimoji="1" lang="ja-JP" altLang="en-US" sz="800" dirty="0"/>
              <a:t>）</a:t>
            </a:r>
            <a:endParaRPr kumimoji="1" lang="en-US" altLang="ja-JP" sz="800" dirty="0"/>
          </a:p>
          <a:p>
            <a:r>
              <a:rPr kumimoji="1" lang="en-US" altLang="ja-JP" sz="1050" dirty="0"/>
              <a:t>TEL:0120-917-111</a:t>
            </a:r>
          </a:p>
          <a:p>
            <a:endParaRPr kumimoji="1" lang="ja-JP" altLang="en-US" sz="800" dirty="0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81486C02-4412-4B3E-8B34-EFDE3C405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0" y="8491454"/>
            <a:ext cx="6492875" cy="5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2398D1F-E476-47FE-9299-7992AD657246}"/>
              </a:ext>
            </a:extLst>
          </p:cNvPr>
          <p:cNvSpPr txBox="1"/>
          <p:nvPr/>
        </p:nvSpPr>
        <p:spPr>
          <a:xfrm>
            <a:off x="404664" y="8595872"/>
            <a:ext cx="2779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【</a:t>
            </a:r>
            <a:r>
              <a:rPr kumimoji="1" lang="ja-JP" altLang="en-US" sz="1200" b="1" dirty="0"/>
              <a:t>ご取材に関するお問合せ</a:t>
            </a:r>
            <a:r>
              <a:rPr kumimoji="1" lang="en-US" altLang="ja-JP" sz="1200" b="1" dirty="0"/>
              <a:t>】</a:t>
            </a:r>
          </a:p>
          <a:p>
            <a:r>
              <a:rPr lang="ja-JP" altLang="en-US" sz="1200" dirty="0"/>
              <a:t>グラン治療院</a:t>
            </a:r>
            <a:r>
              <a:rPr kumimoji="1" lang="ja-JP" altLang="en-US" sz="1200" dirty="0"/>
              <a:t>　担当：</a:t>
            </a:r>
            <a:r>
              <a:rPr lang="ja-JP" altLang="en-US" sz="1200" dirty="0"/>
              <a:t>栗本　夏帆</a:t>
            </a:r>
            <a:endParaRPr kumimoji="1" lang="en-US" altLang="ja-JP" sz="12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F0B8CF6-B457-40AD-ACA5-E2014BBDBD44}"/>
              </a:ext>
            </a:extLst>
          </p:cNvPr>
          <p:cNvSpPr txBox="1"/>
          <p:nvPr/>
        </p:nvSpPr>
        <p:spPr>
          <a:xfrm>
            <a:off x="2665839" y="8583550"/>
            <a:ext cx="2779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TEL</a:t>
            </a:r>
            <a:r>
              <a:rPr lang="ja-JP" altLang="en-US" sz="1200" dirty="0"/>
              <a:t>：</a:t>
            </a:r>
            <a:r>
              <a:rPr lang="en-US" altLang="ja-JP" sz="1200" dirty="0"/>
              <a:t>03-6459-2725</a:t>
            </a:r>
            <a:r>
              <a:rPr lang="ja-JP" altLang="en-US" sz="1200" dirty="0"/>
              <a:t>　</a:t>
            </a:r>
            <a:r>
              <a:rPr lang="en-US" altLang="ja-JP" sz="1200" dirty="0"/>
              <a:t>FAX</a:t>
            </a:r>
            <a:r>
              <a:rPr lang="ja-JP" altLang="en-US" sz="1200" dirty="0"/>
              <a:t>：</a:t>
            </a:r>
            <a:r>
              <a:rPr lang="en-US" altLang="ja-JP" sz="1200" dirty="0"/>
              <a:t>03-6459-2925</a:t>
            </a:r>
          </a:p>
          <a:p>
            <a:r>
              <a:rPr lang="en-US" altLang="ja-JP" sz="1200" dirty="0"/>
              <a:t>e-mail</a:t>
            </a:r>
            <a:r>
              <a:rPr lang="ja-JP" altLang="en-US" sz="1200" dirty="0"/>
              <a:t>：</a:t>
            </a:r>
            <a:r>
              <a:rPr lang="en-US" altLang="ja-JP" sz="1200" dirty="0"/>
              <a:t>kurimoto@shinkyu.co.jp</a:t>
            </a:r>
          </a:p>
        </p:txBody>
      </p:sp>
    </p:spTree>
    <p:extLst>
      <p:ext uri="{BB962C8B-B14F-4D97-AF65-F5344CB8AC3E}">
        <p14:creationId xmlns:p14="http://schemas.microsoft.com/office/powerpoint/2010/main" val="1499664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4766</TotalTime>
  <Words>1637</Words>
  <Application>Microsoft Office PowerPoint</Application>
  <PresentationFormat>画面に合わせる (4:3)</PresentationFormat>
  <Paragraphs>225</Paragraphs>
  <Slides>6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touhoukenbia</dc:creator>
  <cp:lastModifiedBy>user</cp:lastModifiedBy>
  <cp:revision>156</cp:revision>
  <cp:lastPrinted>2016-07-14T07:48:25Z</cp:lastPrinted>
  <dcterms:created xsi:type="dcterms:W3CDTF">2016-04-18T04:01:03Z</dcterms:created>
  <dcterms:modified xsi:type="dcterms:W3CDTF">2019-06-15T11:47:52Z</dcterms:modified>
</cp:coreProperties>
</file>